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66" r:id="rId2"/>
    <p:sldId id="265" r:id="rId3"/>
    <p:sldId id="256" r:id="rId4"/>
    <p:sldId id="257" r:id="rId5"/>
    <p:sldId id="258" r:id="rId6"/>
    <p:sldId id="259" r:id="rId7"/>
    <p:sldId id="260" r:id="rId8"/>
    <p:sldId id="261" r:id="rId9"/>
    <p:sldId id="262" r:id="rId10"/>
    <p:sldId id="267" r:id="rId11"/>
    <p:sldId id="268" r:id="rId12"/>
  </p:sldIdLst>
  <p:sldSz cx="14630400" cy="8229600"/>
  <p:notesSz cx="8229600" cy="14630400"/>
  <p:embeddedFontLst>
    <p:embeddedFont>
      <p:font typeface="Raleway" pitchFamily="2" charset="0"/>
      <p:regular r:id="rId14"/>
      <p:bold r:id="rId15"/>
      <p:italic r:id="rId16"/>
      <p:boldItalic r:id="rId17"/>
    </p:embeddedFont>
    <p:embeddedFont>
      <p:font typeface="Roboto" panose="02000000000000000000" pitchFamily="2" charset="0"/>
      <p:regular r:id="rId18"/>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866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DDEAB-0972-7337-3794-7DADCF9D10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BC01E9-AD21-2EC7-EF7F-5EDC7404D9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B4E742-C33D-52BF-FD96-998238FFF3B7}"/>
              </a:ext>
            </a:extLst>
          </p:cNvPr>
          <p:cNvSpPr>
            <a:spLocks noGrp="1"/>
          </p:cNvSpPr>
          <p:nvPr>
            <p:ph type="dt" sz="half" idx="10"/>
          </p:nvPr>
        </p:nvSpPr>
        <p:spPr/>
        <p:txBody>
          <a:bodyPr/>
          <a:lstStyle/>
          <a:p>
            <a:fld id="{61894507-F3FE-47D1-808E-55478DE6C28C}" type="datetimeFigureOut">
              <a:rPr lang="en-US" smtClean="0"/>
              <a:t>11/20/2024</a:t>
            </a:fld>
            <a:endParaRPr lang="en-US"/>
          </a:p>
        </p:txBody>
      </p:sp>
      <p:sp>
        <p:nvSpPr>
          <p:cNvPr id="5" name="Footer Placeholder 4">
            <a:extLst>
              <a:ext uri="{FF2B5EF4-FFF2-40B4-BE49-F238E27FC236}">
                <a16:creationId xmlns:a16="http://schemas.microsoft.com/office/drawing/2014/main" id="{EA541F8E-966B-E68D-771D-1B32BFF089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425B2C-2C58-E218-26EC-56BCA80EC9C2}"/>
              </a:ext>
            </a:extLst>
          </p:cNvPr>
          <p:cNvSpPr>
            <a:spLocks noGrp="1"/>
          </p:cNvSpPr>
          <p:nvPr>
            <p:ph type="sldNum" sz="quarter" idx="12"/>
          </p:nvPr>
        </p:nvSpPr>
        <p:spPr/>
        <p:txBody>
          <a:bodyPr/>
          <a:lstStyle/>
          <a:p>
            <a:fld id="{5844038E-D86D-40BE-99F1-D4BA83A4942E}" type="slidenum">
              <a:rPr lang="en-US" smtClean="0"/>
              <a:t>‹#›</a:t>
            </a:fld>
            <a:endParaRPr lang="en-US"/>
          </a:p>
        </p:txBody>
      </p:sp>
    </p:spTree>
    <p:extLst>
      <p:ext uri="{BB962C8B-B14F-4D97-AF65-F5344CB8AC3E}">
        <p14:creationId xmlns:p14="http://schemas.microsoft.com/office/powerpoint/2010/main" val="1864230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59B4B-A938-D964-009E-8CF4232B23E9}"/>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p>
        </p:txBody>
      </p:sp>
      <p:sp>
        <p:nvSpPr>
          <p:cNvPr id="3" name="Subtitle 2">
            <a:extLst>
              <a:ext uri="{FF2B5EF4-FFF2-40B4-BE49-F238E27FC236}">
                <a16:creationId xmlns:a16="http://schemas.microsoft.com/office/drawing/2014/main" id="{B8944676-DD2F-112F-1AB2-052B87C52ADE}"/>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a:extLst>
              <a:ext uri="{FF2B5EF4-FFF2-40B4-BE49-F238E27FC236}">
                <a16:creationId xmlns:a16="http://schemas.microsoft.com/office/drawing/2014/main" id="{FF36C5EE-99CE-53E9-D7D3-60C6E819F07F}"/>
              </a:ext>
            </a:extLst>
          </p:cNvPr>
          <p:cNvSpPr>
            <a:spLocks noGrp="1"/>
          </p:cNvSpPr>
          <p:nvPr>
            <p:ph type="dt" sz="half" idx="10"/>
          </p:nvPr>
        </p:nvSpPr>
        <p:spPr/>
        <p:txBody>
          <a:bodyPr/>
          <a:lstStyle/>
          <a:p>
            <a:fld id="{61894507-F3FE-47D1-808E-55478DE6C28C}" type="datetimeFigureOut">
              <a:rPr lang="en-US" smtClean="0"/>
              <a:t>11/20/2024</a:t>
            </a:fld>
            <a:endParaRPr lang="en-US"/>
          </a:p>
        </p:txBody>
      </p:sp>
      <p:sp>
        <p:nvSpPr>
          <p:cNvPr id="5" name="Footer Placeholder 4">
            <a:extLst>
              <a:ext uri="{FF2B5EF4-FFF2-40B4-BE49-F238E27FC236}">
                <a16:creationId xmlns:a16="http://schemas.microsoft.com/office/drawing/2014/main" id="{87CCD21F-5DFE-4166-6081-2999FE0FE8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AFB4F1-06C2-54D1-BAC0-2A90A92D8EB3}"/>
              </a:ext>
            </a:extLst>
          </p:cNvPr>
          <p:cNvSpPr>
            <a:spLocks noGrp="1"/>
          </p:cNvSpPr>
          <p:nvPr>
            <p:ph type="sldNum" sz="quarter" idx="12"/>
          </p:nvPr>
        </p:nvSpPr>
        <p:spPr/>
        <p:txBody>
          <a:bodyPr/>
          <a:lstStyle/>
          <a:p>
            <a:fld id="{5844038E-D86D-40BE-99F1-D4BA83A4942E}" type="slidenum">
              <a:rPr lang="en-US" smtClean="0"/>
              <a:t>‹#›</a:t>
            </a:fld>
            <a:endParaRPr lang="en-US"/>
          </a:p>
        </p:txBody>
      </p:sp>
    </p:spTree>
    <p:extLst>
      <p:ext uri="{BB962C8B-B14F-4D97-AF65-F5344CB8AC3E}">
        <p14:creationId xmlns:p14="http://schemas.microsoft.com/office/powerpoint/2010/main" val="3300979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0.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E9B8A98-AD91-57C7-F984-86EF5D4D5F7F}"/>
              </a:ext>
            </a:extLst>
          </p:cNvPr>
          <p:cNvPicPr/>
          <p:nvPr/>
        </p:nvPicPr>
        <p:blipFill>
          <a:blip r:embed="rId2"/>
          <a:stretch>
            <a:fillRect/>
          </a:stretch>
        </p:blipFill>
        <p:spPr>
          <a:xfrm>
            <a:off x="3828571" y="111289"/>
            <a:ext cx="6430518" cy="2815590"/>
          </a:xfrm>
          <a:prstGeom prst="rect">
            <a:avLst/>
          </a:prstGeom>
        </p:spPr>
      </p:pic>
      <p:graphicFrame>
        <p:nvGraphicFramePr>
          <p:cNvPr id="7" name="Table 6">
            <a:extLst>
              <a:ext uri="{FF2B5EF4-FFF2-40B4-BE49-F238E27FC236}">
                <a16:creationId xmlns:a16="http://schemas.microsoft.com/office/drawing/2014/main" id="{71D6EB32-26A8-B139-68DD-FB371E29C651}"/>
              </a:ext>
            </a:extLst>
          </p:cNvPr>
          <p:cNvGraphicFramePr>
            <a:graphicFrameLocks noGrp="1"/>
          </p:cNvGraphicFramePr>
          <p:nvPr/>
        </p:nvGraphicFramePr>
        <p:xfrm>
          <a:off x="5191567" y="5797903"/>
          <a:ext cx="4860798" cy="723138"/>
        </p:xfrm>
        <a:graphic>
          <a:graphicData uri="http://schemas.openxmlformats.org/drawingml/2006/table">
            <a:tbl>
              <a:tblPr firstRow="1" firstCol="1" bandRow="1">
                <a:tableStyleId>{2D5ABB26-0587-4C30-8999-92F81FD0307C}</a:tableStyleId>
              </a:tblPr>
              <a:tblGrid>
                <a:gridCol w="1700022">
                  <a:extLst>
                    <a:ext uri="{9D8B030D-6E8A-4147-A177-3AD203B41FA5}">
                      <a16:colId xmlns:a16="http://schemas.microsoft.com/office/drawing/2014/main" val="3032947349"/>
                    </a:ext>
                  </a:extLst>
                </a:gridCol>
                <a:gridCol w="1452372">
                  <a:extLst>
                    <a:ext uri="{9D8B030D-6E8A-4147-A177-3AD203B41FA5}">
                      <a16:colId xmlns:a16="http://schemas.microsoft.com/office/drawing/2014/main" val="4287245269"/>
                    </a:ext>
                  </a:extLst>
                </a:gridCol>
                <a:gridCol w="1708404">
                  <a:extLst>
                    <a:ext uri="{9D8B030D-6E8A-4147-A177-3AD203B41FA5}">
                      <a16:colId xmlns:a16="http://schemas.microsoft.com/office/drawing/2014/main" val="1933302916"/>
                    </a:ext>
                  </a:extLst>
                </a:gridCol>
              </a:tblGrid>
              <a:tr h="240792">
                <a:tc>
                  <a:txBody>
                    <a:bodyPr/>
                    <a:lstStyle/>
                    <a:p>
                      <a:pPr marL="0" marR="0">
                        <a:lnSpc>
                          <a:spcPct val="107000"/>
                        </a:lnSpc>
                        <a:spcAft>
                          <a:spcPts val="800"/>
                        </a:spcAft>
                      </a:pPr>
                      <a:endParaRPr lang="en-US" sz="13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2964" marR="87630" marT="35052" marB="0"/>
                </a:tc>
                <a:tc>
                  <a:txBody>
                    <a:bodyPr/>
                    <a:lstStyle/>
                    <a:p>
                      <a:pPr marL="0" marR="0">
                        <a:lnSpc>
                          <a:spcPct val="107000"/>
                        </a:lnSpc>
                        <a:spcAft>
                          <a:spcPts val="800"/>
                        </a:spcAft>
                      </a:pPr>
                      <a:r>
                        <a:rPr lang="en-US" sz="1300" kern="100" dirty="0">
                          <a:effectLst/>
                        </a:rPr>
                        <a:t>SAP ID </a:t>
                      </a:r>
                      <a:endParaRPr lang="en-US" sz="13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2964" marR="87630" marT="35052" marB="0"/>
                </a:tc>
                <a:tc>
                  <a:txBody>
                    <a:bodyPr/>
                    <a:lstStyle/>
                    <a:p>
                      <a:pPr marL="0" marR="0">
                        <a:lnSpc>
                          <a:spcPct val="107000"/>
                        </a:lnSpc>
                        <a:spcAft>
                          <a:spcPts val="800"/>
                        </a:spcAft>
                      </a:pPr>
                      <a:r>
                        <a:rPr lang="en-US" sz="1300" kern="100">
                          <a:effectLst/>
                        </a:rPr>
                        <a:t>Branch </a:t>
                      </a:r>
                      <a:endParaRPr lang="en-US" sz="1300" kern="100">
                        <a:effectLst/>
                        <a:latin typeface="Calibri" panose="020F0502020204030204" pitchFamily="34" charset="0"/>
                        <a:ea typeface="Calibri" panose="020F0502020204030204" pitchFamily="34" charset="0"/>
                        <a:cs typeface="Times New Roman" panose="02020603050405020304" pitchFamily="18" charset="0"/>
                      </a:endParaRPr>
                    </a:p>
                  </a:txBody>
                  <a:tcPr marL="92964" marR="87630" marT="35052" marB="0"/>
                </a:tc>
                <a:extLst>
                  <a:ext uri="{0D108BD9-81ED-4DB2-BD59-A6C34878D82A}">
                    <a16:rowId xmlns:a16="http://schemas.microsoft.com/office/drawing/2014/main" val="3535463772"/>
                  </a:ext>
                </a:extLst>
              </a:tr>
              <a:tr h="240792">
                <a:tc>
                  <a:txBody>
                    <a:bodyPr/>
                    <a:lstStyle/>
                    <a:p>
                      <a:pPr marL="0" marR="0">
                        <a:lnSpc>
                          <a:spcPct val="107000"/>
                        </a:lnSpc>
                        <a:spcAft>
                          <a:spcPts val="800"/>
                        </a:spcAft>
                      </a:pPr>
                      <a:r>
                        <a:rPr lang="en-US" sz="1300" kern="100" dirty="0">
                          <a:effectLst/>
                        </a:rPr>
                        <a:t>Saurav Singh </a:t>
                      </a:r>
                      <a:endParaRPr lang="en-US" sz="13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2964" marR="87630" marT="35052" marB="0"/>
                </a:tc>
                <a:tc>
                  <a:txBody>
                    <a:bodyPr/>
                    <a:lstStyle/>
                    <a:p>
                      <a:pPr marL="0" marR="0">
                        <a:lnSpc>
                          <a:spcPct val="107000"/>
                        </a:lnSpc>
                        <a:spcAft>
                          <a:spcPts val="800"/>
                        </a:spcAft>
                      </a:pPr>
                      <a:r>
                        <a:rPr lang="en-US" sz="1300" kern="100" dirty="0">
                          <a:effectLst/>
                        </a:rPr>
                        <a:t>500111516</a:t>
                      </a:r>
                      <a:endParaRPr lang="en-US" sz="13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2964" marR="87630" marT="35052" marB="0"/>
                </a:tc>
                <a:tc>
                  <a:txBody>
                    <a:bodyPr/>
                    <a:lstStyle/>
                    <a:p>
                      <a:pPr marL="0" marR="0">
                        <a:lnSpc>
                          <a:spcPct val="107000"/>
                        </a:lnSpc>
                        <a:spcAft>
                          <a:spcPts val="800"/>
                        </a:spcAft>
                      </a:pPr>
                      <a:r>
                        <a:rPr lang="en-US" sz="1300" kern="100">
                          <a:effectLst/>
                        </a:rPr>
                        <a:t>CSE AIML(Hons.) </a:t>
                      </a:r>
                      <a:endParaRPr lang="en-US" sz="1300" kern="100">
                        <a:effectLst/>
                        <a:latin typeface="Calibri" panose="020F0502020204030204" pitchFamily="34" charset="0"/>
                        <a:ea typeface="Calibri" panose="020F0502020204030204" pitchFamily="34" charset="0"/>
                        <a:cs typeface="Times New Roman" panose="02020603050405020304" pitchFamily="18" charset="0"/>
                      </a:endParaRPr>
                    </a:p>
                  </a:txBody>
                  <a:tcPr marL="92964" marR="87630" marT="35052" marB="0"/>
                </a:tc>
                <a:extLst>
                  <a:ext uri="{0D108BD9-81ED-4DB2-BD59-A6C34878D82A}">
                    <a16:rowId xmlns:a16="http://schemas.microsoft.com/office/drawing/2014/main" val="1324760632"/>
                  </a:ext>
                </a:extLst>
              </a:tr>
              <a:tr h="241554">
                <a:tc>
                  <a:txBody>
                    <a:bodyPr/>
                    <a:lstStyle/>
                    <a:p>
                      <a:pPr marL="0" marR="0">
                        <a:lnSpc>
                          <a:spcPct val="107000"/>
                        </a:lnSpc>
                        <a:spcAft>
                          <a:spcPts val="800"/>
                        </a:spcAft>
                      </a:pPr>
                      <a:r>
                        <a:rPr lang="en-US" sz="1300" kern="100">
                          <a:effectLst/>
                        </a:rPr>
                        <a:t>Mohit Kumar </a:t>
                      </a:r>
                      <a:endParaRPr lang="en-US" sz="1300" kern="100">
                        <a:effectLst/>
                        <a:latin typeface="Calibri" panose="020F0502020204030204" pitchFamily="34" charset="0"/>
                        <a:ea typeface="Calibri" panose="020F0502020204030204" pitchFamily="34" charset="0"/>
                        <a:cs typeface="Times New Roman" panose="02020603050405020304" pitchFamily="18" charset="0"/>
                      </a:endParaRPr>
                    </a:p>
                  </a:txBody>
                  <a:tcPr marL="92964" marR="87630" marT="35052" marB="0"/>
                </a:tc>
                <a:tc>
                  <a:txBody>
                    <a:bodyPr/>
                    <a:lstStyle/>
                    <a:p>
                      <a:pPr marL="0" marR="0">
                        <a:lnSpc>
                          <a:spcPct val="107000"/>
                        </a:lnSpc>
                        <a:spcAft>
                          <a:spcPts val="800"/>
                        </a:spcAft>
                      </a:pPr>
                      <a:r>
                        <a:rPr lang="en-US" sz="1300" kern="100">
                          <a:effectLst/>
                        </a:rPr>
                        <a:t>500107406 </a:t>
                      </a:r>
                      <a:endParaRPr lang="en-US" sz="1300" kern="100">
                        <a:effectLst/>
                        <a:latin typeface="Calibri" panose="020F0502020204030204" pitchFamily="34" charset="0"/>
                        <a:ea typeface="Calibri" panose="020F0502020204030204" pitchFamily="34" charset="0"/>
                        <a:cs typeface="Times New Roman" panose="02020603050405020304" pitchFamily="18" charset="0"/>
                      </a:endParaRPr>
                    </a:p>
                  </a:txBody>
                  <a:tcPr marL="92964" marR="87630" marT="35052" marB="0"/>
                </a:tc>
                <a:tc>
                  <a:txBody>
                    <a:bodyPr/>
                    <a:lstStyle/>
                    <a:p>
                      <a:pPr marL="0" marR="0">
                        <a:lnSpc>
                          <a:spcPct val="107000"/>
                        </a:lnSpc>
                        <a:spcAft>
                          <a:spcPts val="800"/>
                        </a:spcAft>
                      </a:pPr>
                      <a:r>
                        <a:rPr lang="en-US" sz="1300" kern="100" dirty="0">
                          <a:effectLst/>
                        </a:rPr>
                        <a:t>CSE AIML(Hons.) </a:t>
                      </a:r>
                      <a:endParaRPr lang="en-US" sz="13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92964" marR="87630" marT="35052" marB="0"/>
                </a:tc>
                <a:extLst>
                  <a:ext uri="{0D108BD9-81ED-4DB2-BD59-A6C34878D82A}">
                    <a16:rowId xmlns:a16="http://schemas.microsoft.com/office/drawing/2014/main" val="3482174942"/>
                  </a:ext>
                </a:extLst>
              </a:tr>
            </a:tbl>
          </a:graphicData>
        </a:graphic>
      </p:graphicFrame>
      <p:sp>
        <p:nvSpPr>
          <p:cNvPr id="8" name="Rectangle 1">
            <a:extLst>
              <a:ext uri="{FF2B5EF4-FFF2-40B4-BE49-F238E27FC236}">
                <a16:creationId xmlns:a16="http://schemas.microsoft.com/office/drawing/2014/main" id="{69C9F7E4-ED5D-3D50-E60F-9D50D175A2D1}"/>
              </a:ext>
            </a:extLst>
          </p:cNvPr>
          <p:cNvSpPr>
            <a:spLocks noChangeArrowheads="1"/>
          </p:cNvSpPr>
          <p:nvPr/>
        </p:nvSpPr>
        <p:spPr bwMode="auto">
          <a:xfrm>
            <a:off x="2324347" y="2698491"/>
            <a:ext cx="10194084" cy="3213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algn="ctr" defTabSz="1097280" eaLnBrk="0" fontAlgn="base" hangingPunct="0">
              <a:spcBef>
                <a:spcPct val="0"/>
              </a:spcBef>
              <a:spcAft>
                <a:spcPct val="0"/>
              </a:spcAft>
            </a:pPr>
            <a:r>
              <a:rPr lang="en-US" altLang="en-US" sz="2880" b="1" dirty="0">
                <a:latin typeface="Calibri" panose="020F0502020204030204" pitchFamily="34" charset="0"/>
                <a:ea typeface="Calibri" panose="020F0502020204030204" pitchFamily="34" charset="0"/>
                <a:cs typeface="Calibri" panose="020F0502020204030204" pitchFamily="34" charset="0"/>
              </a:rPr>
              <a:t>Predictive Analytics Lab </a:t>
            </a:r>
            <a:endParaRPr lang="en-US" altLang="en-US" sz="960" dirty="0"/>
          </a:p>
          <a:p>
            <a:pPr algn="ctr" defTabSz="1097280" eaLnBrk="0" fontAlgn="base" hangingPunct="0">
              <a:spcBef>
                <a:spcPct val="0"/>
              </a:spcBef>
              <a:spcAft>
                <a:spcPct val="0"/>
              </a:spcAft>
            </a:pPr>
            <a:r>
              <a:rPr lang="en-US" altLang="en-US" sz="2880" b="1" dirty="0">
                <a:latin typeface="Calibri" panose="020F0502020204030204" pitchFamily="34" charset="0"/>
                <a:ea typeface="Calibri" panose="020F0502020204030204" pitchFamily="34" charset="0"/>
                <a:cs typeface="Calibri" panose="020F0502020204030204" pitchFamily="34" charset="0"/>
              </a:rPr>
              <a:t> </a:t>
            </a:r>
            <a:endParaRPr lang="en-US" altLang="en-US" sz="960" dirty="0"/>
          </a:p>
          <a:p>
            <a:pPr algn="ctr" defTabSz="1097280" eaLnBrk="0" fontAlgn="base" hangingPunct="0">
              <a:spcBef>
                <a:spcPct val="0"/>
              </a:spcBef>
              <a:spcAft>
                <a:spcPct val="0"/>
              </a:spcAft>
            </a:pPr>
            <a:r>
              <a:rPr lang="en-US" altLang="en-US" sz="1920" b="1" dirty="0">
                <a:latin typeface="Calibri" panose="020F0502020204030204" pitchFamily="34" charset="0"/>
                <a:ea typeface="Calibri" panose="020F0502020204030204" pitchFamily="34" charset="0"/>
                <a:cs typeface="Calibri" panose="020F0502020204030204" pitchFamily="34" charset="0"/>
              </a:rPr>
              <a:t>Submitted To:  Dr. </a:t>
            </a:r>
            <a:r>
              <a:rPr lang="en-US" altLang="en-US" sz="1920" b="1" dirty="0" err="1">
                <a:latin typeface="Calibri" panose="020F0502020204030204" pitchFamily="34" charset="0"/>
                <a:ea typeface="Calibri" panose="020F0502020204030204" pitchFamily="34" charset="0"/>
                <a:cs typeface="Calibri" panose="020F0502020204030204" pitchFamily="34" charset="0"/>
              </a:rPr>
              <a:t>Achala</a:t>
            </a:r>
            <a:r>
              <a:rPr lang="en-US" altLang="en-US" sz="1920" b="1" dirty="0">
                <a:latin typeface="Calibri" panose="020F0502020204030204" pitchFamily="34" charset="0"/>
                <a:ea typeface="Calibri" panose="020F0502020204030204" pitchFamily="34" charset="0"/>
                <a:cs typeface="Calibri" panose="020F0502020204030204" pitchFamily="34" charset="0"/>
              </a:rPr>
              <a:t> Shakya </a:t>
            </a:r>
            <a:endParaRPr lang="en-US" altLang="en-US" sz="960" dirty="0"/>
          </a:p>
          <a:p>
            <a:pPr algn="ctr" defTabSz="1097280" eaLnBrk="0" fontAlgn="base" hangingPunct="0">
              <a:spcBef>
                <a:spcPct val="0"/>
              </a:spcBef>
              <a:spcAft>
                <a:spcPct val="0"/>
              </a:spcAft>
            </a:pPr>
            <a:r>
              <a:rPr lang="en-US" altLang="en-US" sz="2880" b="1" dirty="0">
                <a:latin typeface="Calibri" panose="020F0502020204030204" pitchFamily="34" charset="0"/>
                <a:ea typeface="Calibri" panose="020F0502020204030204" pitchFamily="34" charset="0"/>
                <a:cs typeface="Calibri" panose="020F0502020204030204" pitchFamily="34" charset="0"/>
              </a:rPr>
              <a:t> </a:t>
            </a:r>
            <a:endParaRPr lang="en-US" altLang="en-US" sz="960" dirty="0"/>
          </a:p>
          <a:p>
            <a:pPr algn="ctr" defTabSz="1097280" eaLnBrk="0" fontAlgn="base" hangingPunct="0">
              <a:spcBef>
                <a:spcPct val="0"/>
              </a:spcBef>
              <a:spcAft>
                <a:spcPct val="0"/>
              </a:spcAft>
            </a:pPr>
            <a:r>
              <a:rPr lang="en-US" altLang="en-US" sz="2880" b="1" dirty="0">
                <a:latin typeface="Calibri" panose="020F0502020204030204" pitchFamily="34" charset="0"/>
                <a:ea typeface="Calibri" panose="020F0502020204030204" pitchFamily="34" charset="0"/>
                <a:cs typeface="Calibri" panose="020F0502020204030204" pitchFamily="34" charset="0"/>
              </a:rPr>
              <a:t> </a:t>
            </a:r>
            <a:endParaRPr lang="en-US" altLang="en-US" sz="960" dirty="0"/>
          </a:p>
          <a:p>
            <a:pPr algn="ctr" defTabSz="1097280" eaLnBrk="0" fontAlgn="base" hangingPunct="0">
              <a:spcBef>
                <a:spcPct val="0"/>
              </a:spcBef>
              <a:spcAft>
                <a:spcPct val="0"/>
              </a:spcAft>
            </a:pPr>
            <a:r>
              <a:rPr lang="en-US" altLang="en-US" sz="2880" b="1" dirty="0">
                <a:latin typeface="Calibri" panose="020F0502020204030204" pitchFamily="34" charset="0"/>
                <a:ea typeface="Calibri" panose="020F0502020204030204" pitchFamily="34" charset="0"/>
                <a:cs typeface="Calibri" panose="020F0502020204030204" pitchFamily="34" charset="0"/>
              </a:rPr>
              <a:t> </a:t>
            </a:r>
            <a:endParaRPr lang="en-US" altLang="en-US" sz="960" dirty="0"/>
          </a:p>
          <a:p>
            <a:pPr algn="ctr" defTabSz="1097280" eaLnBrk="0" fontAlgn="base" hangingPunct="0">
              <a:spcBef>
                <a:spcPct val="0"/>
              </a:spcBef>
              <a:spcAft>
                <a:spcPct val="0"/>
              </a:spcAft>
            </a:pPr>
            <a:r>
              <a:rPr lang="en-US" altLang="en-US" sz="1920" dirty="0">
                <a:latin typeface="Calibri" panose="020F0502020204030204" pitchFamily="34" charset="0"/>
                <a:ea typeface="Times New Roman" panose="02020603050405020304" pitchFamily="18" charset="0"/>
                <a:cs typeface="Times New Roman" panose="02020603050405020304" pitchFamily="18" charset="0"/>
              </a:rPr>
              <a:t>           Submitted By: </a:t>
            </a:r>
            <a:endParaRPr lang="en-US" altLang="en-US" sz="960" dirty="0"/>
          </a:p>
          <a:p>
            <a:pPr algn="ctr" defTabSz="1097280" eaLnBrk="0" fontAlgn="base" hangingPunct="0">
              <a:spcBef>
                <a:spcPct val="0"/>
              </a:spcBef>
              <a:spcAft>
                <a:spcPct val="0"/>
              </a:spcAft>
            </a:pPr>
            <a:r>
              <a:rPr lang="en-US" altLang="en-US" sz="1920" dirty="0">
                <a:latin typeface="Calibri" panose="020F0502020204030204" pitchFamily="34" charset="0"/>
                <a:ea typeface="Times New Roman" panose="02020603050405020304" pitchFamily="18" charset="0"/>
                <a:cs typeface="Times New Roman" panose="02020603050405020304" pitchFamily="18" charset="0"/>
              </a:rPr>
              <a:t> </a:t>
            </a:r>
            <a:endParaRPr lang="en-US" altLang="en-US" sz="2160" dirty="0">
              <a:latin typeface="Arial" panose="020B0604020202020204" pitchFamily="34" charset="0"/>
            </a:endParaRPr>
          </a:p>
        </p:txBody>
      </p:sp>
    </p:spTree>
    <p:extLst>
      <p:ext uri="{BB962C8B-B14F-4D97-AF65-F5344CB8AC3E}">
        <p14:creationId xmlns:p14="http://schemas.microsoft.com/office/powerpoint/2010/main" val="2898336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B5E276D-1E16-868C-1511-248244F0669F}"/>
              </a:ext>
            </a:extLst>
          </p:cNvPr>
          <p:cNvSpPr txBox="1"/>
          <p:nvPr/>
        </p:nvSpPr>
        <p:spPr>
          <a:xfrm>
            <a:off x="1828800" y="653017"/>
            <a:ext cx="10537902" cy="523220"/>
          </a:xfrm>
          <a:prstGeom prst="rect">
            <a:avLst/>
          </a:prstGeom>
          <a:noFill/>
        </p:spPr>
        <p:txBody>
          <a:bodyPr wrap="square" rtlCol="0">
            <a:spAutoFit/>
          </a:bodyPr>
          <a:lstStyle/>
          <a:p>
            <a:r>
              <a:rPr lang="en-US" sz="2800" dirty="0"/>
              <a:t>Using the model on two images like before and after of the same place</a:t>
            </a:r>
          </a:p>
        </p:txBody>
      </p:sp>
      <p:pic>
        <p:nvPicPr>
          <p:cNvPr id="9" name="Picture 8">
            <a:extLst>
              <a:ext uri="{FF2B5EF4-FFF2-40B4-BE49-F238E27FC236}">
                <a16:creationId xmlns:a16="http://schemas.microsoft.com/office/drawing/2014/main" id="{76230CF7-B3A6-024F-8179-98D6B4D0DAA9}"/>
              </a:ext>
            </a:extLst>
          </p:cNvPr>
          <p:cNvPicPr>
            <a:picLocks noChangeAspect="1"/>
          </p:cNvPicPr>
          <p:nvPr/>
        </p:nvPicPr>
        <p:blipFill>
          <a:blip r:embed="rId2"/>
          <a:stretch>
            <a:fillRect/>
          </a:stretch>
        </p:blipFill>
        <p:spPr>
          <a:xfrm>
            <a:off x="688448" y="2594012"/>
            <a:ext cx="6626752" cy="3041576"/>
          </a:xfrm>
          <a:prstGeom prst="rect">
            <a:avLst/>
          </a:prstGeom>
        </p:spPr>
      </p:pic>
      <p:sp>
        <p:nvSpPr>
          <p:cNvPr id="10" name="Rectangle 9">
            <a:extLst>
              <a:ext uri="{FF2B5EF4-FFF2-40B4-BE49-F238E27FC236}">
                <a16:creationId xmlns:a16="http://schemas.microsoft.com/office/drawing/2014/main" id="{62299B96-FC65-63D0-F623-038C0EC2648B}"/>
              </a:ext>
            </a:extLst>
          </p:cNvPr>
          <p:cNvSpPr/>
          <p:nvPr/>
        </p:nvSpPr>
        <p:spPr>
          <a:xfrm>
            <a:off x="1152687" y="1639229"/>
            <a:ext cx="5698273" cy="57986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2012</a:t>
            </a:r>
          </a:p>
        </p:txBody>
      </p:sp>
      <p:sp>
        <p:nvSpPr>
          <p:cNvPr id="11" name="Rectangle 10">
            <a:extLst>
              <a:ext uri="{FF2B5EF4-FFF2-40B4-BE49-F238E27FC236}">
                <a16:creationId xmlns:a16="http://schemas.microsoft.com/office/drawing/2014/main" id="{08FCBCAE-AE09-5A35-E138-87BFE384512B}"/>
              </a:ext>
            </a:extLst>
          </p:cNvPr>
          <p:cNvSpPr/>
          <p:nvPr/>
        </p:nvSpPr>
        <p:spPr>
          <a:xfrm>
            <a:off x="8214732" y="1639229"/>
            <a:ext cx="5698273" cy="57986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2024</a:t>
            </a:r>
          </a:p>
        </p:txBody>
      </p:sp>
      <p:pic>
        <p:nvPicPr>
          <p:cNvPr id="13" name="Picture 12">
            <a:extLst>
              <a:ext uri="{FF2B5EF4-FFF2-40B4-BE49-F238E27FC236}">
                <a16:creationId xmlns:a16="http://schemas.microsoft.com/office/drawing/2014/main" id="{43F71FA7-8DA8-0DEA-6D40-044EC4B516E4}"/>
              </a:ext>
            </a:extLst>
          </p:cNvPr>
          <p:cNvPicPr>
            <a:picLocks noChangeAspect="1"/>
          </p:cNvPicPr>
          <p:nvPr/>
        </p:nvPicPr>
        <p:blipFill>
          <a:blip r:embed="rId3"/>
          <a:stretch>
            <a:fillRect/>
          </a:stretch>
        </p:blipFill>
        <p:spPr>
          <a:xfrm>
            <a:off x="7750492" y="2584800"/>
            <a:ext cx="6626752" cy="3060000"/>
          </a:xfrm>
          <a:prstGeom prst="rect">
            <a:avLst/>
          </a:prstGeom>
        </p:spPr>
      </p:pic>
    </p:spTree>
    <p:extLst>
      <p:ext uri="{BB962C8B-B14F-4D97-AF65-F5344CB8AC3E}">
        <p14:creationId xmlns:p14="http://schemas.microsoft.com/office/powerpoint/2010/main" val="2893405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E03C02-5009-9ED8-82A3-11362FBA5B3D}"/>
              </a:ext>
            </a:extLst>
          </p:cNvPr>
          <p:cNvPicPr>
            <a:picLocks noChangeAspect="1"/>
          </p:cNvPicPr>
          <p:nvPr/>
        </p:nvPicPr>
        <p:blipFill>
          <a:blip r:embed="rId2"/>
          <a:stretch>
            <a:fillRect/>
          </a:stretch>
        </p:blipFill>
        <p:spPr>
          <a:xfrm>
            <a:off x="746175" y="895505"/>
            <a:ext cx="6858957" cy="7016527"/>
          </a:xfrm>
          <a:prstGeom prst="rect">
            <a:avLst/>
          </a:prstGeom>
        </p:spPr>
      </p:pic>
      <p:sp>
        <p:nvSpPr>
          <p:cNvPr id="5" name="TextBox 4">
            <a:extLst>
              <a:ext uri="{FF2B5EF4-FFF2-40B4-BE49-F238E27FC236}">
                <a16:creationId xmlns:a16="http://schemas.microsoft.com/office/drawing/2014/main" id="{9B7726DE-5DDE-D194-1724-20BBB69DD519}"/>
              </a:ext>
            </a:extLst>
          </p:cNvPr>
          <p:cNvSpPr txBox="1"/>
          <p:nvPr/>
        </p:nvSpPr>
        <p:spPr>
          <a:xfrm>
            <a:off x="8719296" y="4107808"/>
            <a:ext cx="4961337" cy="646331"/>
          </a:xfrm>
          <a:prstGeom prst="rect">
            <a:avLst/>
          </a:prstGeom>
          <a:noFill/>
        </p:spPr>
        <p:txBody>
          <a:bodyPr wrap="square" rtlCol="0">
            <a:spAutoFit/>
          </a:bodyPr>
          <a:lstStyle/>
          <a:p>
            <a:r>
              <a:rPr lang="en-US" dirty="0"/>
              <a:t>Green part represents the change occurred in the 2024 geospatial image.</a:t>
            </a:r>
          </a:p>
        </p:txBody>
      </p:sp>
      <p:sp>
        <p:nvSpPr>
          <p:cNvPr id="6" name="Oval 5">
            <a:extLst>
              <a:ext uri="{FF2B5EF4-FFF2-40B4-BE49-F238E27FC236}">
                <a16:creationId xmlns:a16="http://schemas.microsoft.com/office/drawing/2014/main" id="{4560F9B9-D254-3D5A-AE63-F1E2F29BAB7F}"/>
              </a:ext>
            </a:extLst>
          </p:cNvPr>
          <p:cNvSpPr/>
          <p:nvPr/>
        </p:nvSpPr>
        <p:spPr>
          <a:xfrm>
            <a:off x="8106936" y="4188985"/>
            <a:ext cx="301083" cy="312235"/>
          </a:xfrm>
          <a:prstGeom prst="ellips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E33B9C9D-73C1-70E5-A87F-5766D77A9CD8}"/>
              </a:ext>
            </a:extLst>
          </p:cNvPr>
          <p:cNvSpPr/>
          <p:nvPr/>
        </p:nvSpPr>
        <p:spPr>
          <a:xfrm>
            <a:off x="8106936" y="3029413"/>
            <a:ext cx="301083" cy="312235"/>
          </a:xfrm>
          <a:prstGeom prst="ellips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644A5FFC-9C05-B25B-D930-DCFD77387A6A}"/>
              </a:ext>
            </a:extLst>
          </p:cNvPr>
          <p:cNvSpPr txBox="1"/>
          <p:nvPr/>
        </p:nvSpPr>
        <p:spPr>
          <a:xfrm>
            <a:off x="8719296" y="2862364"/>
            <a:ext cx="4961337" cy="646331"/>
          </a:xfrm>
          <a:prstGeom prst="rect">
            <a:avLst/>
          </a:prstGeom>
          <a:noFill/>
        </p:spPr>
        <p:txBody>
          <a:bodyPr wrap="square" rtlCol="0">
            <a:spAutoFit/>
          </a:bodyPr>
          <a:lstStyle/>
          <a:p>
            <a:r>
              <a:rPr lang="en-US" dirty="0"/>
              <a:t>Red part is for better understanding of the change </a:t>
            </a:r>
            <a:r>
              <a:rPr lang="en-US" dirty="0" err="1"/>
              <a:t>ouucured</a:t>
            </a:r>
            <a:r>
              <a:rPr lang="en-US" dirty="0"/>
              <a:t>.</a:t>
            </a:r>
          </a:p>
        </p:txBody>
      </p:sp>
    </p:spTree>
    <p:extLst>
      <p:ext uri="{BB962C8B-B14F-4D97-AF65-F5344CB8AC3E}">
        <p14:creationId xmlns:p14="http://schemas.microsoft.com/office/powerpoint/2010/main" val="280056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92F7C45-ECCF-B28B-376A-1D0BC72E5E8E}"/>
              </a:ext>
            </a:extLst>
          </p:cNvPr>
          <p:cNvSpPr/>
          <p:nvPr/>
        </p:nvSpPr>
        <p:spPr>
          <a:xfrm>
            <a:off x="3210207" y="0"/>
            <a:ext cx="8624540" cy="775597"/>
          </a:xfrm>
          <a:prstGeom prst="rect">
            <a:avLst/>
          </a:prstGeom>
          <a:noFill/>
        </p:spPr>
        <p:txBody>
          <a:bodyPr wrap="none" lIns="109728" tIns="54864" rIns="109728" bIns="54864">
            <a:spAutoFit/>
          </a:bodyPr>
          <a:lstStyle/>
          <a:p>
            <a:pPr algn="ctr"/>
            <a:r>
              <a:rPr lang="en-US" sz="4320" dirty="0">
                <a:ln w="0"/>
                <a:effectLst>
                  <a:outerShdw blurRad="38100" dist="19050" dir="2700000" algn="tl" rotWithShape="0">
                    <a:schemeClr val="dk1">
                      <a:alpha val="40000"/>
                    </a:schemeClr>
                  </a:outerShdw>
                </a:effectLst>
              </a:rPr>
              <a:t>Project Title : Land Change Prediction</a:t>
            </a:r>
          </a:p>
        </p:txBody>
      </p:sp>
      <p:sp>
        <p:nvSpPr>
          <p:cNvPr id="5" name="Rectangle: Rounded Corners 4">
            <a:extLst>
              <a:ext uri="{FF2B5EF4-FFF2-40B4-BE49-F238E27FC236}">
                <a16:creationId xmlns:a16="http://schemas.microsoft.com/office/drawing/2014/main" id="{C5562EAA-257D-C7AC-F32C-C876B343FB04}"/>
              </a:ext>
            </a:extLst>
          </p:cNvPr>
          <p:cNvSpPr/>
          <p:nvPr/>
        </p:nvSpPr>
        <p:spPr>
          <a:xfrm>
            <a:off x="1911390" y="1028848"/>
            <a:ext cx="6047232" cy="5315712"/>
          </a:xfrm>
          <a:prstGeom prst="roundRect">
            <a:avLst>
              <a:gd name="adj" fmla="val 1840"/>
            </a:avLst>
          </a:prstGeom>
          <a:blipFill dpi="0" rotWithShape="1">
            <a:blip r:embed="rId2">
              <a:extLst>
                <a:ext uri="{28A0092B-C50C-407E-A947-70E740481C1C}">
                  <a14:useLocalDpi xmlns:a14="http://schemas.microsoft.com/office/drawing/2010/main" val="0"/>
                </a:ext>
              </a:extLst>
            </a:blip>
            <a:srcRect/>
            <a:stretch>
              <a:fillRect/>
            </a:stretch>
          </a:blip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2160"/>
          </a:p>
        </p:txBody>
      </p:sp>
      <p:sp>
        <p:nvSpPr>
          <p:cNvPr id="10" name="Rectangle: Rounded Corners 9">
            <a:extLst>
              <a:ext uri="{FF2B5EF4-FFF2-40B4-BE49-F238E27FC236}">
                <a16:creationId xmlns:a16="http://schemas.microsoft.com/office/drawing/2014/main" id="{1A88FC97-E828-E44A-E101-A56F16CAD924}"/>
              </a:ext>
            </a:extLst>
          </p:cNvPr>
          <p:cNvSpPr/>
          <p:nvPr/>
        </p:nvSpPr>
        <p:spPr>
          <a:xfrm>
            <a:off x="3075137" y="1431577"/>
            <a:ext cx="5705856" cy="5266944"/>
          </a:xfrm>
          <a:prstGeom prst="roundRect">
            <a:avLst>
              <a:gd name="adj" fmla="val 1840"/>
            </a:avLst>
          </a:prstGeom>
          <a:blipFill dpi="0" rotWithShape="1">
            <a:blip r:embed="rId3">
              <a:extLst>
                <a:ext uri="{28A0092B-C50C-407E-A947-70E740481C1C}">
                  <a14:useLocalDpi xmlns:a14="http://schemas.microsoft.com/office/drawing/2010/main" val="0"/>
                </a:ext>
              </a:extLst>
            </a:blip>
            <a:srcRect/>
            <a:stretch>
              <a:fillRect l="-2992" t="-3125" r="-2992" b="-3125"/>
            </a:stretch>
          </a:blip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2160"/>
          </a:p>
        </p:txBody>
      </p:sp>
      <p:sp>
        <p:nvSpPr>
          <p:cNvPr id="11" name="Rectangle: Rounded Corners 10">
            <a:extLst>
              <a:ext uri="{FF2B5EF4-FFF2-40B4-BE49-F238E27FC236}">
                <a16:creationId xmlns:a16="http://schemas.microsoft.com/office/drawing/2014/main" id="{D81DDDC4-1510-CD28-CE96-ED7F94543717}"/>
              </a:ext>
            </a:extLst>
          </p:cNvPr>
          <p:cNvSpPr/>
          <p:nvPr/>
        </p:nvSpPr>
        <p:spPr>
          <a:xfrm>
            <a:off x="5176487" y="2049634"/>
            <a:ext cx="6047232" cy="5315712"/>
          </a:xfrm>
          <a:prstGeom prst="roundRect">
            <a:avLst>
              <a:gd name="adj" fmla="val 1840"/>
            </a:avLst>
          </a:prstGeom>
          <a:blipFill dpi="0" rotWithShape="1">
            <a:blip r:embed="rId4">
              <a:extLst>
                <a:ext uri="{28A0092B-C50C-407E-A947-70E740481C1C}">
                  <a14:useLocalDpi xmlns:a14="http://schemas.microsoft.com/office/drawing/2010/main" val="0"/>
                </a:ext>
              </a:extLst>
            </a:blip>
            <a:srcRect/>
            <a:stretch>
              <a:fillRect/>
            </a:stretch>
          </a:blip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2160"/>
          </a:p>
        </p:txBody>
      </p:sp>
      <p:sp>
        <p:nvSpPr>
          <p:cNvPr id="12" name="Rectangle: Rounded Corners 11">
            <a:extLst>
              <a:ext uri="{FF2B5EF4-FFF2-40B4-BE49-F238E27FC236}">
                <a16:creationId xmlns:a16="http://schemas.microsoft.com/office/drawing/2014/main" id="{ED0B751A-FD2E-FDB2-52DA-81643AC3F5E9}"/>
              </a:ext>
            </a:extLst>
          </p:cNvPr>
          <p:cNvSpPr/>
          <p:nvPr/>
        </p:nvSpPr>
        <p:spPr>
          <a:xfrm>
            <a:off x="7511090" y="2716458"/>
            <a:ext cx="5705856" cy="5266944"/>
          </a:xfrm>
          <a:prstGeom prst="roundRect">
            <a:avLst>
              <a:gd name="adj" fmla="val 1840"/>
            </a:avLst>
          </a:prstGeom>
          <a:blipFill dpi="0" rotWithShape="1">
            <a:blip r:embed="rId5">
              <a:extLst>
                <a:ext uri="{28A0092B-C50C-407E-A947-70E740481C1C}">
                  <a14:useLocalDpi xmlns:a14="http://schemas.microsoft.com/office/drawing/2010/main" val="0"/>
                </a:ext>
              </a:extLst>
            </a:blip>
            <a:srcRect/>
            <a:stretch>
              <a:fillRect l="-3671" t="-3738" r="-2449" b="-2929"/>
            </a:stretch>
          </a:blipFill>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sz="2160"/>
          </a:p>
        </p:txBody>
      </p:sp>
    </p:spTree>
    <p:extLst>
      <p:ext uri="{BB962C8B-B14F-4D97-AF65-F5344CB8AC3E}">
        <p14:creationId xmlns:p14="http://schemas.microsoft.com/office/powerpoint/2010/main" val="2692465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25535"/>
            <a:ext cx="7556421" cy="2934653"/>
          </a:xfrm>
          <a:prstGeom prst="rect">
            <a:avLst/>
          </a:prstGeom>
          <a:noFill/>
          <a:ln/>
        </p:spPr>
        <p:txBody>
          <a:bodyPr wrap="square" lIns="0" tIns="0" rIns="0" bIns="0" rtlCol="0" anchor="t"/>
          <a:lstStyle/>
          <a:p>
            <a:pPr marL="0" indent="0">
              <a:lnSpc>
                <a:spcPts val="7700"/>
              </a:lnSpc>
              <a:buNone/>
            </a:pPr>
            <a:r>
              <a:rPr lang="en-US" sz="6150" dirty="0">
                <a:solidFill>
                  <a:srgbClr val="1B1B27"/>
                </a:solidFill>
                <a:latin typeface="Raleway" pitchFamily="34" charset="0"/>
                <a:ea typeface="Raleway" pitchFamily="34" charset="-122"/>
                <a:cs typeface="Raleway" pitchFamily="34" charset="-120"/>
              </a:rPr>
              <a:t>Land Change Prediction</a:t>
            </a:r>
            <a:endParaRPr lang="en-US" sz="6150" dirty="0"/>
          </a:p>
        </p:txBody>
      </p:sp>
      <p:sp>
        <p:nvSpPr>
          <p:cNvPr id="4" name="Text 1"/>
          <p:cNvSpPr/>
          <p:nvPr/>
        </p:nvSpPr>
        <p:spPr>
          <a:xfrm>
            <a:off x="6280190" y="4700349"/>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3C3939"/>
                </a:solidFill>
                <a:latin typeface="Roboto" pitchFamily="34" charset="0"/>
                <a:ea typeface="Roboto" pitchFamily="34" charset="-122"/>
                <a:cs typeface="Roboto" pitchFamily="34" charset="-120"/>
              </a:rPr>
              <a:t>Land change detection is a critical field in environmental monitoring and urban planning, enabling the identification and analysis of changes in land cover over time. Deep learning techniques, particularly the UNet model, are powerful tools for performing this task with high accuracy and efficiency.</a:t>
            </a:r>
            <a:endParaRPr lang="en-US" sz="1750" dirty="0"/>
          </a:p>
        </p:txBody>
      </p:sp>
      <p:sp>
        <p:nvSpPr>
          <p:cNvPr id="5" name="Shape 2"/>
          <p:cNvSpPr/>
          <p:nvPr/>
        </p:nvSpPr>
        <p:spPr>
          <a:xfrm>
            <a:off x="6280190" y="6424017"/>
            <a:ext cx="362903" cy="362903"/>
          </a:xfrm>
          <a:prstGeom prst="roundRect">
            <a:avLst>
              <a:gd name="adj" fmla="val 25194296"/>
            </a:avLst>
          </a:prstGeom>
          <a:noFill/>
          <a:ln w="7620">
            <a:solidFill>
              <a:srgbClr val="FFFFFF"/>
            </a:solidFill>
            <a:prstDash val="solid"/>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6169700" y="538639"/>
            <a:ext cx="7777401" cy="1220391"/>
          </a:xfrm>
          <a:prstGeom prst="rect">
            <a:avLst/>
          </a:prstGeom>
          <a:noFill/>
          <a:ln/>
        </p:spPr>
        <p:txBody>
          <a:bodyPr wrap="square" lIns="0" tIns="0" rIns="0" bIns="0" rtlCol="0" anchor="t"/>
          <a:lstStyle/>
          <a:p>
            <a:pPr marL="0" indent="0">
              <a:lnSpc>
                <a:spcPts val="4800"/>
              </a:lnSpc>
              <a:buNone/>
            </a:pPr>
            <a:r>
              <a:rPr lang="en-US" sz="3800" dirty="0">
                <a:solidFill>
                  <a:srgbClr val="1B1B27"/>
                </a:solidFill>
                <a:latin typeface="Raleway" pitchFamily="34" charset="0"/>
                <a:ea typeface="Raleway" pitchFamily="34" charset="-122"/>
                <a:cs typeface="Raleway" pitchFamily="34" charset="-120"/>
              </a:rPr>
              <a:t>Introduction to Land Change Detection</a:t>
            </a:r>
            <a:endParaRPr lang="en-US" sz="3800" dirty="0"/>
          </a:p>
        </p:txBody>
      </p:sp>
      <p:sp>
        <p:nvSpPr>
          <p:cNvPr id="4" name="Shape 1"/>
          <p:cNvSpPr/>
          <p:nvPr/>
        </p:nvSpPr>
        <p:spPr>
          <a:xfrm>
            <a:off x="6451044" y="2051804"/>
            <a:ext cx="22860" cy="5639157"/>
          </a:xfrm>
          <a:prstGeom prst="roundRect">
            <a:avLst>
              <a:gd name="adj" fmla="val 358743"/>
            </a:avLst>
          </a:prstGeom>
          <a:solidFill>
            <a:srgbClr val="C7C7D0"/>
          </a:solidFill>
          <a:ln/>
        </p:spPr>
      </p:sp>
      <p:sp>
        <p:nvSpPr>
          <p:cNvPr id="5" name="Shape 2"/>
          <p:cNvSpPr/>
          <p:nvPr/>
        </p:nvSpPr>
        <p:spPr>
          <a:xfrm>
            <a:off x="6659225" y="2479477"/>
            <a:ext cx="683300" cy="22860"/>
          </a:xfrm>
          <a:prstGeom prst="roundRect">
            <a:avLst>
              <a:gd name="adj" fmla="val 358743"/>
            </a:avLst>
          </a:prstGeom>
          <a:solidFill>
            <a:srgbClr val="C7C7D0"/>
          </a:solidFill>
          <a:ln/>
        </p:spPr>
      </p:sp>
      <p:sp>
        <p:nvSpPr>
          <p:cNvPr id="6" name="Shape 3"/>
          <p:cNvSpPr/>
          <p:nvPr/>
        </p:nvSpPr>
        <p:spPr>
          <a:xfrm>
            <a:off x="6242864" y="2271355"/>
            <a:ext cx="439222" cy="439222"/>
          </a:xfrm>
          <a:prstGeom prst="roundRect">
            <a:avLst>
              <a:gd name="adj" fmla="val 18671"/>
            </a:avLst>
          </a:prstGeom>
          <a:solidFill>
            <a:srgbClr val="E1E1EA"/>
          </a:solidFill>
          <a:ln w="7620">
            <a:solidFill>
              <a:srgbClr val="C7C7D0"/>
            </a:solidFill>
            <a:prstDash val="solid"/>
          </a:ln>
        </p:spPr>
        <p:txBody>
          <a:bodyPr/>
          <a:lstStyle/>
          <a:p>
            <a:endParaRPr lang="en-US" dirty="0"/>
          </a:p>
        </p:txBody>
      </p:sp>
      <p:sp>
        <p:nvSpPr>
          <p:cNvPr id="7" name="Text 4"/>
          <p:cNvSpPr/>
          <p:nvPr/>
        </p:nvSpPr>
        <p:spPr>
          <a:xfrm>
            <a:off x="6399788" y="2344460"/>
            <a:ext cx="125373" cy="292894"/>
          </a:xfrm>
          <a:prstGeom prst="rect">
            <a:avLst/>
          </a:prstGeom>
          <a:noFill/>
          <a:ln/>
        </p:spPr>
        <p:txBody>
          <a:bodyPr wrap="none" lIns="0" tIns="0" rIns="0" bIns="0" rtlCol="0" anchor="t"/>
          <a:lstStyle/>
          <a:p>
            <a:pPr marL="0" indent="0" algn="ctr">
              <a:lnSpc>
                <a:spcPts val="2300"/>
              </a:lnSpc>
              <a:buNone/>
            </a:pPr>
            <a:r>
              <a:rPr lang="en-US" sz="2300" dirty="0">
                <a:solidFill>
                  <a:srgbClr val="3C3939"/>
                </a:solidFill>
                <a:latin typeface="Raleway" pitchFamily="34" charset="0"/>
                <a:ea typeface="Raleway" pitchFamily="34" charset="-122"/>
                <a:cs typeface="Raleway" pitchFamily="34" charset="-120"/>
              </a:rPr>
              <a:t>1</a:t>
            </a:r>
            <a:endParaRPr lang="en-US" sz="2300" dirty="0"/>
          </a:p>
        </p:txBody>
      </p:sp>
      <p:sp>
        <p:nvSpPr>
          <p:cNvPr id="8" name="Text 5"/>
          <p:cNvSpPr/>
          <p:nvPr/>
        </p:nvSpPr>
        <p:spPr>
          <a:xfrm>
            <a:off x="7536299" y="2246948"/>
            <a:ext cx="2440662" cy="305038"/>
          </a:xfrm>
          <a:prstGeom prst="rect">
            <a:avLst/>
          </a:prstGeom>
          <a:noFill/>
          <a:ln/>
        </p:spPr>
        <p:txBody>
          <a:bodyPr wrap="none" lIns="0" tIns="0" rIns="0" bIns="0" rtlCol="0" anchor="t"/>
          <a:lstStyle/>
          <a:p>
            <a:pPr marL="0" indent="0" algn="l">
              <a:lnSpc>
                <a:spcPts val="2400"/>
              </a:lnSpc>
              <a:buNone/>
            </a:pPr>
            <a:r>
              <a:rPr lang="en-US" sz="1900" dirty="0">
                <a:solidFill>
                  <a:srgbClr val="3C3939"/>
                </a:solidFill>
                <a:latin typeface="Raleway" pitchFamily="34" charset="0"/>
                <a:ea typeface="Raleway" pitchFamily="34" charset="-122"/>
                <a:cs typeface="Raleway" pitchFamily="34" charset="-120"/>
              </a:rPr>
              <a:t>Image Acquisition</a:t>
            </a:r>
            <a:endParaRPr lang="en-US" sz="1900" dirty="0"/>
          </a:p>
        </p:txBody>
      </p:sp>
      <p:sp>
        <p:nvSpPr>
          <p:cNvPr id="9" name="Text 6"/>
          <p:cNvSpPr/>
          <p:nvPr/>
        </p:nvSpPr>
        <p:spPr>
          <a:xfrm>
            <a:off x="7536299" y="2669024"/>
            <a:ext cx="6410801" cy="937260"/>
          </a:xfrm>
          <a:prstGeom prst="rect">
            <a:avLst/>
          </a:prstGeom>
          <a:noFill/>
          <a:ln/>
        </p:spPr>
        <p:txBody>
          <a:bodyPr wrap="square" lIns="0" tIns="0" rIns="0" bIns="0" rtlCol="0" anchor="t"/>
          <a:lstStyle/>
          <a:p>
            <a:pPr marL="0" indent="0" algn="l">
              <a:lnSpc>
                <a:spcPts val="2450"/>
              </a:lnSpc>
              <a:buNone/>
            </a:pPr>
            <a:r>
              <a:rPr lang="en-US" sz="1500" dirty="0">
                <a:solidFill>
                  <a:srgbClr val="3C3939"/>
                </a:solidFill>
                <a:latin typeface="Roboto" pitchFamily="34" charset="0"/>
                <a:ea typeface="Roboto" pitchFamily="34" charset="-122"/>
                <a:cs typeface="Roboto" pitchFamily="34" charset="-120"/>
              </a:rPr>
              <a:t>Acquiring geospatial images of the same location at different points in time is the first step. These images can be obtained from various sources, including satellite imagery and aerial photography.</a:t>
            </a:r>
            <a:endParaRPr lang="en-US" sz="1500" dirty="0"/>
          </a:p>
        </p:txBody>
      </p:sp>
      <p:sp>
        <p:nvSpPr>
          <p:cNvPr id="10" name="Shape 7"/>
          <p:cNvSpPr/>
          <p:nvPr/>
        </p:nvSpPr>
        <p:spPr>
          <a:xfrm>
            <a:off x="6659225" y="4424243"/>
            <a:ext cx="683300" cy="22860"/>
          </a:xfrm>
          <a:prstGeom prst="roundRect">
            <a:avLst>
              <a:gd name="adj" fmla="val 358743"/>
            </a:avLst>
          </a:prstGeom>
          <a:solidFill>
            <a:srgbClr val="C7C7D0"/>
          </a:solidFill>
          <a:ln/>
        </p:spPr>
      </p:sp>
      <p:sp>
        <p:nvSpPr>
          <p:cNvPr id="11" name="Shape 8"/>
          <p:cNvSpPr/>
          <p:nvPr/>
        </p:nvSpPr>
        <p:spPr>
          <a:xfrm>
            <a:off x="6242864" y="4216122"/>
            <a:ext cx="439222" cy="439222"/>
          </a:xfrm>
          <a:prstGeom prst="roundRect">
            <a:avLst>
              <a:gd name="adj" fmla="val 18671"/>
            </a:avLst>
          </a:prstGeom>
          <a:solidFill>
            <a:srgbClr val="E1E1EA"/>
          </a:solidFill>
          <a:ln w="7620">
            <a:solidFill>
              <a:srgbClr val="C7C7D0"/>
            </a:solidFill>
            <a:prstDash val="solid"/>
          </a:ln>
        </p:spPr>
      </p:sp>
      <p:sp>
        <p:nvSpPr>
          <p:cNvPr id="12" name="Text 9"/>
          <p:cNvSpPr/>
          <p:nvPr/>
        </p:nvSpPr>
        <p:spPr>
          <a:xfrm>
            <a:off x="6386096" y="4289227"/>
            <a:ext cx="152638" cy="292894"/>
          </a:xfrm>
          <a:prstGeom prst="rect">
            <a:avLst/>
          </a:prstGeom>
          <a:noFill/>
          <a:ln/>
        </p:spPr>
        <p:txBody>
          <a:bodyPr wrap="none" lIns="0" tIns="0" rIns="0" bIns="0" rtlCol="0" anchor="t"/>
          <a:lstStyle/>
          <a:p>
            <a:pPr marL="0" indent="0" algn="ctr">
              <a:lnSpc>
                <a:spcPts val="2300"/>
              </a:lnSpc>
              <a:buNone/>
            </a:pPr>
            <a:r>
              <a:rPr lang="en-US" sz="2300" dirty="0">
                <a:solidFill>
                  <a:srgbClr val="3C3939"/>
                </a:solidFill>
                <a:latin typeface="Raleway" pitchFamily="34" charset="0"/>
                <a:ea typeface="Raleway" pitchFamily="34" charset="-122"/>
                <a:cs typeface="Raleway" pitchFamily="34" charset="-120"/>
              </a:rPr>
              <a:t>2</a:t>
            </a:r>
            <a:endParaRPr lang="en-US" sz="2300" dirty="0"/>
          </a:p>
        </p:txBody>
      </p:sp>
      <p:sp>
        <p:nvSpPr>
          <p:cNvPr id="13" name="Text 10"/>
          <p:cNvSpPr/>
          <p:nvPr/>
        </p:nvSpPr>
        <p:spPr>
          <a:xfrm>
            <a:off x="7536299" y="4191714"/>
            <a:ext cx="2440662" cy="305038"/>
          </a:xfrm>
          <a:prstGeom prst="rect">
            <a:avLst/>
          </a:prstGeom>
          <a:noFill/>
          <a:ln/>
        </p:spPr>
        <p:txBody>
          <a:bodyPr wrap="none" lIns="0" tIns="0" rIns="0" bIns="0" rtlCol="0" anchor="t"/>
          <a:lstStyle/>
          <a:p>
            <a:pPr marL="0" indent="0" algn="l">
              <a:lnSpc>
                <a:spcPts val="2400"/>
              </a:lnSpc>
              <a:buNone/>
            </a:pPr>
            <a:r>
              <a:rPr lang="en-US" sz="1900" dirty="0">
                <a:solidFill>
                  <a:srgbClr val="3C3939"/>
                </a:solidFill>
                <a:latin typeface="Raleway" pitchFamily="34" charset="0"/>
                <a:ea typeface="Raleway" pitchFamily="34" charset="-122"/>
                <a:cs typeface="Raleway" pitchFamily="34" charset="-120"/>
              </a:rPr>
              <a:t>Pre-processing</a:t>
            </a:r>
            <a:endParaRPr lang="en-US" sz="1900" dirty="0"/>
          </a:p>
        </p:txBody>
      </p:sp>
      <p:sp>
        <p:nvSpPr>
          <p:cNvPr id="14" name="Text 11"/>
          <p:cNvSpPr/>
          <p:nvPr/>
        </p:nvSpPr>
        <p:spPr>
          <a:xfrm>
            <a:off x="7536299" y="4613791"/>
            <a:ext cx="6410801" cy="937260"/>
          </a:xfrm>
          <a:prstGeom prst="rect">
            <a:avLst/>
          </a:prstGeom>
          <a:noFill/>
          <a:ln/>
        </p:spPr>
        <p:txBody>
          <a:bodyPr wrap="square" lIns="0" tIns="0" rIns="0" bIns="0" rtlCol="0" anchor="t"/>
          <a:lstStyle/>
          <a:p>
            <a:pPr marL="0" indent="0" algn="l">
              <a:lnSpc>
                <a:spcPts val="2450"/>
              </a:lnSpc>
              <a:buNone/>
            </a:pPr>
            <a:r>
              <a:rPr lang="en-US" sz="1500" dirty="0">
                <a:solidFill>
                  <a:srgbClr val="3C3939"/>
                </a:solidFill>
                <a:latin typeface="Roboto" pitchFamily="34" charset="0"/>
                <a:ea typeface="Roboto" pitchFamily="34" charset="-122"/>
                <a:cs typeface="Roboto" pitchFamily="34" charset="-120"/>
              </a:rPr>
              <a:t>Pre-processing steps include geometric correction, radiometric calibration, and atmospheric correction, ensuring that images are aligned and comparable.</a:t>
            </a:r>
            <a:endParaRPr lang="en-US" sz="1500" dirty="0"/>
          </a:p>
        </p:txBody>
      </p:sp>
      <p:sp>
        <p:nvSpPr>
          <p:cNvPr id="15" name="Shape 12"/>
          <p:cNvSpPr/>
          <p:nvPr/>
        </p:nvSpPr>
        <p:spPr>
          <a:xfrm>
            <a:off x="6659225" y="6369010"/>
            <a:ext cx="683300" cy="22860"/>
          </a:xfrm>
          <a:prstGeom prst="roundRect">
            <a:avLst>
              <a:gd name="adj" fmla="val 358743"/>
            </a:avLst>
          </a:prstGeom>
          <a:solidFill>
            <a:srgbClr val="C7C7D0"/>
          </a:solidFill>
          <a:ln/>
        </p:spPr>
      </p:sp>
      <p:sp>
        <p:nvSpPr>
          <p:cNvPr id="16" name="Shape 13"/>
          <p:cNvSpPr/>
          <p:nvPr/>
        </p:nvSpPr>
        <p:spPr>
          <a:xfrm>
            <a:off x="6242864" y="6160889"/>
            <a:ext cx="439222" cy="439222"/>
          </a:xfrm>
          <a:prstGeom prst="roundRect">
            <a:avLst>
              <a:gd name="adj" fmla="val 18671"/>
            </a:avLst>
          </a:prstGeom>
          <a:solidFill>
            <a:srgbClr val="E1E1EA"/>
          </a:solidFill>
          <a:ln w="7620">
            <a:solidFill>
              <a:srgbClr val="C7C7D0"/>
            </a:solidFill>
            <a:prstDash val="solid"/>
          </a:ln>
        </p:spPr>
      </p:sp>
      <p:sp>
        <p:nvSpPr>
          <p:cNvPr id="17" name="Text 14"/>
          <p:cNvSpPr/>
          <p:nvPr/>
        </p:nvSpPr>
        <p:spPr>
          <a:xfrm>
            <a:off x="6384191" y="6233993"/>
            <a:ext cx="156448" cy="292894"/>
          </a:xfrm>
          <a:prstGeom prst="rect">
            <a:avLst/>
          </a:prstGeom>
          <a:noFill/>
          <a:ln/>
        </p:spPr>
        <p:txBody>
          <a:bodyPr wrap="none" lIns="0" tIns="0" rIns="0" bIns="0" rtlCol="0" anchor="t"/>
          <a:lstStyle/>
          <a:p>
            <a:pPr marL="0" indent="0" algn="ctr">
              <a:lnSpc>
                <a:spcPts val="2300"/>
              </a:lnSpc>
              <a:buNone/>
            </a:pPr>
            <a:r>
              <a:rPr lang="en-US" sz="2300" dirty="0">
                <a:solidFill>
                  <a:srgbClr val="3C3939"/>
                </a:solidFill>
                <a:latin typeface="Raleway" pitchFamily="34" charset="0"/>
                <a:ea typeface="Raleway" pitchFamily="34" charset="-122"/>
                <a:cs typeface="Raleway" pitchFamily="34" charset="-120"/>
              </a:rPr>
              <a:t>3</a:t>
            </a:r>
            <a:endParaRPr lang="en-US" sz="2300" dirty="0"/>
          </a:p>
        </p:txBody>
      </p:sp>
      <p:sp>
        <p:nvSpPr>
          <p:cNvPr id="18" name="Text 15"/>
          <p:cNvSpPr/>
          <p:nvPr/>
        </p:nvSpPr>
        <p:spPr>
          <a:xfrm>
            <a:off x="7536299" y="6136481"/>
            <a:ext cx="3011210" cy="305038"/>
          </a:xfrm>
          <a:prstGeom prst="rect">
            <a:avLst/>
          </a:prstGeom>
          <a:noFill/>
          <a:ln/>
        </p:spPr>
        <p:txBody>
          <a:bodyPr wrap="none" lIns="0" tIns="0" rIns="0" bIns="0" rtlCol="0" anchor="t"/>
          <a:lstStyle/>
          <a:p>
            <a:pPr marL="0" indent="0" algn="l">
              <a:lnSpc>
                <a:spcPts val="2400"/>
              </a:lnSpc>
              <a:buNone/>
            </a:pPr>
            <a:r>
              <a:rPr lang="en-US" sz="1900" dirty="0">
                <a:solidFill>
                  <a:srgbClr val="3C3939"/>
                </a:solidFill>
                <a:latin typeface="Raleway" pitchFamily="34" charset="0"/>
                <a:ea typeface="Raleway" pitchFamily="34" charset="-122"/>
                <a:cs typeface="Raleway" pitchFamily="34" charset="-120"/>
              </a:rPr>
              <a:t>Change Detection Analysis</a:t>
            </a:r>
            <a:endParaRPr lang="en-US" sz="1900" dirty="0"/>
          </a:p>
        </p:txBody>
      </p:sp>
      <p:sp>
        <p:nvSpPr>
          <p:cNvPr id="19" name="Text 16"/>
          <p:cNvSpPr/>
          <p:nvPr/>
        </p:nvSpPr>
        <p:spPr>
          <a:xfrm>
            <a:off x="7536299" y="6558558"/>
            <a:ext cx="6410801" cy="937260"/>
          </a:xfrm>
          <a:prstGeom prst="rect">
            <a:avLst/>
          </a:prstGeom>
          <a:noFill/>
          <a:ln/>
        </p:spPr>
        <p:txBody>
          <a:bodyPr wrap="square" lIns="0" tIns="0" rIns="0" bIns="0" rtlCol="0" anchor="t"/>
          <a:lstStyle/>
          <a:p>
            <a:pPr marL="0" indent="0" algn="l">
              <a:lnSpc>
                <a:spcPts val="2450"/>
              </a:lnSpc>
              <a:buNone/>
            </a:pPr>
            <a:r>
              <a:rPr lang="en-US" sz="1500" dirty="0">
                <a:solidFill>
                  <a:srgbClr val="3C3939"/>
                </a:solidFill>
                <a:latin typeface="Roboto" pitchFamily="34" charset="0"/>
                <a:ea typeface="Roboto" pitchFamily="34" charset="-122"/>
                <a:cs typeface="Roboto" pitchFamily="34" charset="-120"/>
              </a:rPr>
              <a:t>Change detection algorithms are employed to identify areas where significant differences exist between the two images, indicating changes in land cover.</a:t>
            </a:r>
            <a:endParaRPr lang="en-US" sz="1500" dirty="0"/>
          </a:p>
        </p:txBody>
      </p:sp>
      <p:pic>
        <p:nvPicPr>
          <p:cNvPr id="21" name="Picture 20">
            <a:extLst>
              <a:ext uri="{FF2B5EF4-FFF2-40B4-BE49-F238E27FC236}">
                <a16:creationId xmlns:a16="http://schemas.microsoft.com/office/drawing/2014/main" id="{EE39DA46-DCF7-0321-10BB-9C8DB77F27F1}"/>
              </a:ext>
            </a:extLst>
          </p:cNvPr>
          <p:cNvPicPr>
            <a:picLocks noChangeAspect="1"/>
          </p:cNvPicPr>
          <p:nvPr/>
        </p:nvPicPr>
        <p:blipFill>
          <a:blip r:embed="rId3"/>
          <a:stretch>
            <a:fillRect/>
          </a:stretch>
        </p:blipFill>
        <p:spPr>
          <a:xfrm>
            <a:off x="650178" y="279347"/>
            <a:ext cx="3835453" cy="3835453"/>
          </a:xfrm>
          <a:prstGeom prst="rect">
            <a:avLst/>
          </a:prstGeom>
        </p:spPr>
      </p:pic>
      <p:pic>
        <p:nvPicPr>
          <p:cNvPr id="23" name="Picture 22">
            <a:extLst>
              <a:ext uri="{FF2B5EF4-FFF2-40B4-BE49-F238E27FC236}">
                <a16:creationId xmlns:a16="http://schemas.microsoft.com/office/drawing/2014/main" id="{58DD29A5-D98B-CE27-91A1-AF868471ABB9}"/>
              </a:ext>
            </a:extLst>
          </p:cNvPr>
          <p:cNvPicPr>
            <a:picLocks noChangeAspect="1"/>
          </p:cNvPicPr>
          <p:nvPr/>
        </p:nvPicPr>
        <p:blipFill>
          <a:blip r:embed="rId4"/>
          <a:stretch>
            <a:fillRect/>
          </a:stretch>
        </p:blipFill>
        <p:spPr>
          <a:xfrm>
            <a:off x="675295" y="4216122"/>
            <a:ext cx="3810336" cy="3810336"/>
          </a:xfrm>
          <a:prstGeom prst="rect">
            <a:avLst/>
          </a:prstGeom>
        </p:spPr>
      </p:pic>
      <p:sp>
        <p:nvSpPr>
          <p:cNvPr id="24" name="Rectangle 23">
            <a:extLst>
              <a:ext uri="{FF2B5EF4-FFF2-40B4-BE49-F238E27FC236}">
                <a16:creationId xmlns:a16="http://schemas.microsoft.com/office/drawing/2014/main" id="{0273057A-6460-3955-2034-D5CB905B182E}"/>
              </a:ext>
            </a:extLst>
          </p:cNvPr>
          <p:cNvSpPr/>
          <p:nvPr/>
        </p:nvSpPr>
        <p:spPr>
          <a:xfrm>
            <a:off x="3044283" y="434898"/>
            <a:ext cx="1204332" cy="39029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2012</a:t>
            </a:r>
          </a:p>
        </p:txBody>
      </p:sp>
      <p:sp>
        <p:nvSpPr>
          <p:cNvPr id="25" name="Rectangle 24">
            <a:extLst>
              <a:ext uri="{FF2B5EF4-FFF2-40B4-BE49-F238E27FC236}">
                <a16:creationId xmlns:a16="http://schemas.microsoft.com/office/drawing/2014/main" id="{47435CCC-EF79-E1CE-15BD-FF74BFEBE618}"/>
              </a:ext>
            </a:extLst>
          </p:cNvPr>
          <p:cNvSpPr/>
          <p:nvPr/>
        </p:nvSpPr>
        <p:spPr>
          <a:xfrm>
            <a:off x="3044283" y="4344233"/>
            <a:ext cx="1204332" cy="39029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2024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11899"/>
          </a:xfrm>
          <a:prstGeom prst="rect">
            <a:avLst/>
          </a:prstGeom>
        </p:spPr>
      </p:pic>
      <p:sp>
        <p:nvSpPr>
          <p:cNvPr id="3" name="Text 0"/>
          <p:cNvSpPr/>
          <p:nvPr/>
        </p:nvSpPr>
        <p:spPr>
          <a:xfrm>
            <a:off x="787241" y="3430429"/>
            <a:ext cx="9932551" cy="702826"/>
          </a:xfrm>
          <a:prstGeom prst="rect">
            <a:avLst/>
          </a:prstGeom>
          <a:noFill/>
          <a:ln/>
        </p:spPr>
        <p:txBody>
          <a:bodyPr wrap="none" lIns="0" tIns="0" rIns="0" bIns="0" rtlCol="0" anchor="t"/>
          <a:lstStyle/>
          <a:p>
            <a:pPr marL="0" indent="0">
              <a:lnSpc>
                <a:spcPts val="5500"/>
              </a:lnSpc>
              <a:buNone/>
            </a:pPr>
            <a:r>
              <a:rPr lang="en-US" sz="4400" dirty="0">
                <a:solidFill>
                  <a:srgbClr val="1B1B27"/>
                </a:solidFill>
                <a:latin typeface="Raleway" pitchFamily="34" charset="0"/>
                <a:ea typeface="Raleway" pitchFamily="34" charset="-122"/>
                <a:cs typeface="Raleway" pitchFamily="34" charset="-120"/>
              </a:rPr>
              <a:t>Importance of Land Change Prediction</a:t>
            </a:r>
            <a:endParaRPr lang="en-US" sz="4400" dirty="0"/>
          </a:p>
        </p:txBody>
      </p:sp>
      <p:sp>
        <p:nvSpPr>
          <p:cNvPr id="4" name="Shape 1"/>
          <p:cNvSpPr/>
          <p:nvPr/>
        </p:nvSpPr>
        <p:spPr>
          <a:xfrm>
            <a:off x="787241" y="4723686"/>
            <a:ext cx="506135" cy="506135"/>
          </a:xfrm>
          <a:prstGeom prst="roundRect">
            <a:avLst>
              <a:gd name="adj" fmla="val 18667"/>
            </a:avLst>
          </a:prstGeom>
          <a:solidFill>
            <a:srgbClr val="E1E1EA"/>
          </a:solidFill>
          <a:ln w="7620">
            <a:solidFill>
              <a:srgbClr val="C7C7D0"/>
            </a:solidFill>
            <a:prstDash val="solid"/>
          </a:ln>
        </p:spPr>
      </p:sp>
      <p:sp>
        <p:nvSpPr>
          <p:cNvPr id="5" name="Text 2"/>
          <p:cNvSpPr/>
          <p:nvPr/>
        </p:nvSpPr>
        <p:spPr>
          <a:xfrm>
            <a:off x="968097" y="4807982"/>
            <a:ext cx="144423" cy="337423"/>
          </a:xfrm>
          <a:prstGeom prst="rect">
            <a:avLst/>
          </a:prstGeom>
          <a:noFill/>
          <a:ln/>
        </p:spPr>
        <p:txBody>
          <a:bodyPr wrap="none" lIns="0" tIns="0" rIns="0" bIns="0" rtlCol="0" anchor="t"/>
          <a:lstStyle/>
          <a:p>
            <a:pPr marL="0" indent="0" algn="ctr">
              <a:lnSpc>
                <a:spcPts val="2650"/>
              </a:lnSpc>
              <a:buNone/>
            </a:pPr>
            <a:r>
              <a:rPr lang="en-US" sz="2650" dirty="0">
                <a:solidFill>
                  <a:srgbClr val="3C3939"/>
                </a:solidFill>
                <a:latin typeface="Raleway" pitchFamily="34" charset="0"/>
                <a:ea typeface="Raleway" pitchFamily="34" charset="-122"/>
                <a:cs typeface="Raleway" pitchFamily="34" charset="-120"/>
              </a:rPr>
              <a:t>1</a:t>
            </a:r>
            <a:endParaRPr lang="en-US" sz="2650" dirty="0"/>
          </a:p>
        </p:txBody>
      </p:sp>
      <p:sp>
        <p:nvSpPr>
          <p:cNvPr id="6" name="Text 3"/>
          <p:cNvSpPr/>
          <p:nvPr/>
        </p:nvSpPr>
        <p:spPr>
          <a:xfrm>
            <a:off x="1518285" y="4723686"/>
            <a:ext cx="3333155" cy="351472"/>
          </a:xfrm>
          <a:prstGeom prst="rect">
            <a:avLst/>
          </a:prstGeom>
          <a:noFill/>
          <a:ln/>
        </p:spPr>
        <p:txBody>
          <a:bodyPr wrap="none" lIns="0" tIns="0" rIns="0" bIns="0" rtlCol="0" anchor="t"/>
          <a:lstStyle/>
          <a:p>
            <a:pPr marL="0" indent="0">
              <a:lnSpc>
                <a:spcPts val="2750"/>
              </a:lnSpc>
              <a:buNone/>
            </a:pPr>
            <a:r>
              <a:rPr lang="en-US" sz="2200" dirty="0">
                <a:solidFill>
                  <a:srgbClr val="3C3939"/>
                </a:solidFill>
                <a:latin typeface="Raleway" pitchFamily="34" charset="0"/>
                <a:ea typeface="Raleway" pitchFamily="34" charset="-122"/>
                <a:cs typeface="Raleway" pitchFamily="34" charset="-120"/>
              </a:rPr>
              <a:t>Environmental Monitoring</a:t>
            </a:r>
            <a:endParaRPr lang="en-US" sz="2200" dirty="0"/>
          </a:p>
        </p:txBody>
      </p:sp>
      <p:sp>
        <p:nvSpPr>
          <p:cNvPr id="7" name="Text 4"/>
          <p:cNvSpPr/>
          <p:nvPr/>
        </p:nvSpPr>
        <p:spPr>
          <a:xfrm>
            <a:off x="1518285" y="5210056"/>
            <a:ext cx="5684520" cy="359807"/>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Tracking deforestation, habitat loss, and pollution levels.</a:t>
            </a:r>
            <a:endParaRPr lang="en-US" sz="1750" dirty="0"/>
          </a:p>
        </p:txBody>
      </p:sp>
      <p:sp>
        <p:nvSpPr>
          <p:cNvPr id="8" name="Shape 5"/>
          <p:cNvSpPr/>
          <p:nvPr/>
        </p:nvSpPr>
        <p:spPr>
          <a:xfrm>
            <a:off x="7427714" y="4723686"/>
            <a:ext cx="506135" cy="506135"/>
          </a:xfrm>
          <a:prstGeom prst="roundRect">
            <a:avLst>
              <a:gd name="adj" fmla="val 18667"/>
            </a:avLst>
          </a:prstGeom>
          <a:solidFill>
            <a:srgbClr val="E1E1EA"/>
          </a:solidFill>
          <a:ln w="7620">
            <a:solidFill>
              <a:srgbClr val="C7C7D0"/>
            </a:solidFill>
            <a:prstDash val="solid"/>
          </a:ln>
        </p:spPr>
      </p:sp>
      <p:sp>
        <p:nvSpPr>
          <p:cNvPr id="9" name="Text 6"/>
          <p:cNvSpPr/>
          <p:nvPr/>
        </p:nvSpPr>
        <p:spPr>
          <a:xfrm>
            <a:off x="7592854" y="4807982"/>
            <a:ext cx="175736" cy="337423"/>
          </a:xfrm>
          <a:prstGeom prst="rect">
            <a:avLst/>
          </a:prstGeom>
          <a:noFill/>
          <a:ln/>
        </p:spPr>
        <p:txBody>
          <a:bodyPr wrap="none" lIns="0" tIns="0" rIns="0" bIns="0" rtlCol="0" anchor="t"/>
          <a:lstStyle/>
          <a:p>
            <a:pPr marL="0" indent="0" algn="ctr">
              <a:lnSpc>
                <a:spcPts val="2650"/>
              </a:lnSpc>
              <a:buNone/>
            </a:pPr>
            <a:r>
              <a:rPr lang="en-US" sz="2650" dirty="0">
                <a:solidFill>
                  <a:srgbClr val="3C3939"/>
                </a:solidFill>
                <a:latin typeface="Raleway" pitchFamily="34" charset="0"/>
                <a:ea typeface="Raleway" pitchFamily="34" charset="-122"/>
                <a:cs typeface="Raleway" pitchFamily="34" charset="-120"/>
              </a:rPr>
              <a:t>2</a:t>
            </a:r>
            <a:endParaRPr lang="en-US" sz="2650" dirty="0"/>
          </a:p>
        </p:txBody>
      </p:sp>
      <p:sp>
        <p:nvSpPr>
          <p:cNvPr id="10" name="Text 7"/>
          <p:cNvSpPr/>
          <p:nvPr/>
        </p:nvSpPr>
        <p:spPr>
          <a:xfrm>
            <a:off x="8158758" y="4723686"/>
            <a:ext cx="2811899" cy="351472"/>
          </a:xfrm>
          <a:prstGeom prst="rect">
            <a:avLst/>
          </a:prstGeom>
          <a:noFill/>
          <a:ln/>
        </p:spPr>
        <p:txBody>
          <a:bodyPr wrap="none" lIns="0" tIns="0" rIns="0" bIns="0" rtlCol="0" anchor="t"/>
          <a:lstStyle/>
          <a:p>
            <a:pPr marL="0" indent="0">
              <a:lnSpc>
                <a:spcPts val="2750"/>
              </a:lnSpc>
              <a:buNone/>
            </a:pPr>
            <a:r>
              <a:rPr lang="en-US" sz="2200" dirty="0">
                <a:solidFill>
                  <a:srgbClr val="3C3939"/>
                </a:solidFill>
                <a:latin typeface="Raleway" pitchFamily="34" charset="0"/>
                <a:ea typeface="Raleway" pitchFamily="34" charset="-122"/>
                <a:cs typeface="Raleway" pitchFamily="34" charset="-120"/>
              </a:rPr>
              <a:t>Urban Planning</a:t>
            </a:r>
            <a:endParaRPr lang="en-US" sz="2200" dirty="0"/>
          </a:p>
        </p:txBody>
      </p:sp>
      <p:sp>
        <p:nvSpPr>
          <p:cNvPr id="11" name="Text 8"/>
          <p:cNvSpPr/>
          <p:nvPr/>
        </p:nvSpPr>
        <p:spPr>
          <a:xfrm>
            <a:off x="8158758" y="5210056"/>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Identifying areas of rapid urbanization, guiding urban development strategies.</a:t>
            </a:r>
            <a:endParaRPr lang="en-US" sz="1750" dirty="0"/>
          </a:p>
        </p:txBody>
      </p:sp>
      <p:sp>
        <p:nvSpPr>
          <p:cNvPr id="12" name="Shape 9"/>
          <p:cNvSpPr/>
          <p:nvPr/>
        </p:nvSpPr>
        <p:spPr>
          <a:xfrm>
            <a:off x="787241" y="6407587"/>
            <a:ext cx="506135" cy="506135"/>
          </a:xfrm>
          <a:prstGeom prst="roundRect">
            <a:avLst>
              <a:gd name="adj" fmla="val 18667"/>
            </a:avLst>
          </a:prstGeom>
          <a:solidFill>
            <a:srgbClr val="E1E1EA"/>
          </a:solidFill>
          <a:ln w="7620">
            <a:solidFill>
              <a:srgbClr val="C7C7D0"/>
            </a:solidFill>
            <a:prstDash val="solid"/>
          </a:ln>
        </p:spPr>
      </p:sp>
      <p:sp>
        <p:nvSpPr>
          <p:cNvPr id="13" name="Text 10"/>
          <p:cNvSpPr/>
          <p:nvPr/>
        </p:nvSpPr>
        <p:spPr>
          <a:xfrm>
            <a:off x="950238" y="6491883"/>
            <a:ext cx="180142" cy="337423"/>
          </a:xfrm>
          <a:prstGeom prst="rect">
            <a:avLst/>
          </a:prstGeom>
          <a:noFill/>
          <a:ln/>
        </p:spPr>
        <p:txBody>
          <a:bodyPr wrap="none" lIns="0" tIns="0" rIns="0" bIns="0" rtlCol="0" anchor="t"/>
          <a:lstStyle/>
          <a:p>
            <a:pPr marL="0" indent="0" algn="ctr">
              <a:lnSpc>
                <a:spcPts val="2650"/>
              </a:lnSpc>
              <a:buNone/>
            </a:pPr>
            <a:r>
              <a:rPr lang="en-US" sz="2650" dirty="0">
                <a:solidFill>
                  <a:srgbClr val="3C3939"/>
                </a:solidFill>
                <a:latin typeface="Raleway" pitchFamily="34" charset="0"/>
                <a:ea typeface="Raleway" pitchFamily="34" charset="-122"/>
                <a:cs typeface="Raleway" pitchFamily="34" charset="-120"/>
              </a:rPr>
              <a:t>3</a:t>
            </a:r>
            <a:endParaRPr lang="en-US" sz="2650" dirty="0"/>
          </a:p>
        </p:txBody>
      </p:sp>
      <p:sp>
        <p:nvSpPr>
          <p:cNvPr id="14" name="Text 11"/>
          <p:cNvSpPr/>
          <p:nvPr/>
        </p:nvSpPr>
        <p:spPr>
          <a:xfrm>
            <a:off x="1518285" y="6407587"/>
            <a:ext cx="2841784" cy="351472"/>
          </a:xfrm>
          <a:prstGeom prst="rect">
            <a:avLst/>
          </a:prstGeom>
          <a:noFill/>
          <a:ln/>
        </p:spPr>
        <p:txBody>
          <a:bodyPr wrap="none" lIns="0" tIns="0" rIns="0" bIns="0" rtlCol="0" anchor="t"/>
          <a:lstStyle/>
          <a:p>
            <a:pPr marL="0" indent="0">
              <a:lnSpc>
                <a:spcPts val="2750"/>
              </a:lnSpc>
              <a:buNone/>
            </a:pPr>
            <a:r>
              <a:rPr lang="en-US" sz="2200" dirty="0">
                <a:solidFill>
                  <a:srgbClr val="3C3939"/>
                </a:solidFill>
                <a:latin typeface="Raleway" pitchFamily="34" charset="0"/>
                <a:ea typeface="Raleway" pitchFamily="34" charset="-122"/>
                <a:cs typeface="Raleway" pitchFamily="34" charset="-120"/>
              </a:rPr>
              <a:t>Disaster Management</a:t>
            </a:r>
            <a:endParaRPr lang="en-US" sz="2200" dirty="0"/>
          </a:p>
        </p:txBody>
      </p:sp>
      <p:sp>
        <p:nvSpPr>
          <p:cNvPr id="15" name="Text 12"/>
          <p:cNvSpPr/>
          <p:nvPr/>
        </p:nvSpPr>
        <p:spPr>
          <a:xfrm>
            <a:off x="1518285" y="6893957"/>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Assessing damage caused by natural disasters like floods, earthquakes, and wildfires.</a:t>
            </a:r>
            <a:endParaRPr lang="en-US" sz="1750" dirty="0"/>
          </a:p>
        </p:txBody>
      </p:sp>
      <p:sp>
        <p:nvSpPr>
          <p:cNvPr id="16" name="Shape 13"/>
          <p:cNvSpPr/>
          <p:nvPr/>
        </p:nvSpPr>
        <p:spPr>
          <a:xfrm>
            <a:off x="7427714" y="6407587"/>
            <a:ext cx="506135" cy="506135"/>
          </a:xfrm>
          <a:prstGeom prst="roundRect">
            <a:avLst>
              <a:gd name="adj" fmla="val 18667"/>
            </a:avLst>
          </a:prstGeom>
          <a:solidFill>
            <a:srgbClr val="E1E1EA"/>
          </a:solidFill>
          <a:ln w="7620">
            <a:solidFill>
              <a:srgbClr val="C7C7D0"/>
            </a:solidFill>
            <a:prstDash val="solid"/>
          </a:ln>
        </p:spPr>
      </p:sp>
      <p:sp>
        <p:nvSpPr>
          <p:cNvPr id="17" name="Text 14"/>
          <p:cNvSpPr/>
          <p:nvPr/>
        </p:nvSpPr>
        <p:spPr>
          <a:xfrm>
            <a:off x="7588687" y="6491883"/>
            <a:ext cx="184190" cy="337423"/>
          </a:xfrm>
          <a:prstGeom prst="rect">
            <a:avLst/>
          </a:prstGeom>
          <a:noFill/>
          <a:ln/>
        </p:spPr>
        <p:txBody>
          <a:bodyPr wrap="none" lIns="0" tIns="0" rIns="0" bIns="0" rtlCol="0" anchor="t"/>
          <a:lstStyle/>
          <a:p>
            <a:pPr marL="0" indent="0" algn="ctr">
              <a:lnSpc>
                <a:spcPts val="2650"/>
              </a:lnSpc>
              <a:buNone/>
            </a:pPr>
            <a:r>
              <a:rPr lang="en-US" sz="2650" dirty="0">
                <a:solidFill>
                  <a:srgbClr val="3C3939"/>
                </a:solidFill>
                <a:latin typeface="Raleway" pitchFamily="34" charset="0"/>
                <a:ea typeface="Raleway" pitchFamily="34" charset="-122"/>
                <a:cs typeface="Raleway" pitchFamily="34" charset="-120"/>
              </a:rPr>
              <a:t>4</a:t>
            </a:r>
            <a:endParaRPr lang="en-US" sz="2650" dirty="0"/>
          </a:p>
        </p:txBody>
      </p:sp>
      <p:sp>
        <p:nvSpPr>
          <p:cNvPr id="18" name="Text 15"/>
          <p:cNvSpPr/>
          <p:nvPr/>
        </p:nvSpPr>
        <p:spPr>
          <a:xfrm>
            <a:off x="8158758" y="6407587"/>
            <a:ext cx="3119795" cy="351472"/>
          </a:xfrm>
          <a:prstGeom prst="rect">
            <a:avLst/>
          </a:prstGeom>
          <a:noFill/>
          <a:ln/>
        </p:spPr>
        <p:txBody>
          <a:bodyPr wrap="none" lIns="0" tIns="0" rIns="0" bIns="0" rtlCol="0" anchor="t"/>
          <a:lstStyle/>
          <a:p>
            <a:pPr marL="0" indent="0">
              <a:lnSpc>
                <a:spcPts val="2750"/>
              </a:lnSpc>
              <a:buNone/>
            </a:pPr>
            <a:r>
              <a:rPr lang="en-US" sz="2200" dirty="0">
                <a:solidFill>
                  <a:srgbClr val="3C3939"/>
                </a:solidFill>
                <a:latin typeface="Raleway" pitchFamily="34" charset="0"/>
                <a:ea typeface="Raleway" pitchFamily="34" charset="-122"/>
                <a:cs typeface="Raleway" pitchFamily="34" charset="-120"/>
              </a:rPr>
              <a:t>Climate Change Studies</a:t>
            </a:r>
            <a:endParaRPr lang="en-US" sz="2200" dirty="0"/>
          </a:p>
        </p:txBody>
      </p:sp>
      <p:sp>
        <p:nvSpPr>
          <p:cNvPr id="19" name="Text 16"/>
          <p:cNvSpPr/>
          <p:nvPr/>
        </p:nvSpPr>
        <p:spPr>
          <a:xfrm>
            <a:off x="8158758" y="6893957"/>
            <a:ext cx="5684520" cy="719614"/>
          </a:xfrm>
          <a:prstGeom prst="rect">
            <a:avLst/>
          </a:prstGeom>
          <a:noFill/>
          <a:ln/>
        </p:spPr>
        <p:txBody>
          <a:bodyPr wrap="squar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Evaluating the impact of climate change on land cover patterns.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58509"/>
            <a:ext cx="9900523" cy="708779"/>
          </a:xfrm>
          <a:prstGeom prst="rect">
            <a:avLst/>
          </a:prstGeom>
          <a:noFill/>
          <a:ln/>
        </p:spPr>
        <p:txBody>
          <a:bodyPr wrap="none" lIns="0" tIns="0" rIns="0" bIns="0" rtlCol="0" anchor="t"/>
          <a:lstStyle/>
          <a:p>
            <a:pPr marL="0" indent="0">
              <a:lnSpc>
                <a:spcPts val="5550"/>
              </a:lnSpc>
              <a:buNone/>
            </a:pPr>
            <a:r>
              <a:rPr lang="en-US" sz="4450" dirty="0">
                <a:solidFill>
                  <a:srgbClr val="1B1B27"/>
                </a:solidFill>
                <a:latin typeface="Raleway" pitchFamily="34" charset="0"/>
                <a:ea typeface="Raleway" pitchFamily="34" charset="-122"/>
                <a:cs typeface="Raleway" pitchFamily="34" charset="-120"/>
              </a:rPr>
              <a:t>Challenges in Land Change Prediction</a:t>
            </a:r>
            <a:endParaRPr lang="en-US" sz="4450" dirty="0"/>
          </a:p>
        </p:txBody>
      </p:sp>
      <p:sp>
        <p:nvSpPr>
          <p:cNvPr id="3" name="Text 1"/>
          <p:cNvSpPr/>
          <p:nvPr/>
        </p:nvSpPr>
        <p:spPr>
          <a:xfrm>
            <a:off x="793790" y="3634264"/>
            <a:ext cx="3329107" cy="354330"/>
          </a:xfrm>
          <a:prstGeom prst="rect">
            <a:avLst/>
          </a:prstGeom>
          <a:noFill/>
          <a:ln/>
        </p:spPr>
        <p:txBody>
          <a:bodyPr wrap="none" lIns="0" tIns="0" rIns="0" bIns="0" rtlCol="0" anchor="t"/>
          <a:lstStyle/>
          <a:p>
            <a:pPr marL="0" indent="0">
              <a:lnSpc>
                <a:spcPts val="2750"/>
              </a:lnSpc>
              <a:buNone/>
            </a:pPr>
            <a:r>
              <a:rPr lang="en-US" sz="2200" dirty="0">
                <a:solidFill>
                  <a:srgbClr val="1B1B27"/>
                </a:solidFill>
                <a:latin typeface="Raleway" pitchFamily="34" charset="0"/>
                <a:ea typeface="Raleway" pitchFamily="34" charset="-122"/>
                <a:cs typeface="Raleway" pitchFamily="34" charset="-120"/>
              </a:rPr>
              <a:t>Data Noise and Variability</a:t>
            </a:r>
            <a:endParaRPr lang="en-US" sz="2200" dirty="0"/>
          </a:p>
        </p:txBody>
      </p:sp>
      <p:sp>
        <p:nvSpPr>
          <p:cNvPr id="4" name="Text 2"/>
          <p:cNvSpPr/>
          <p:nvPr/>
        </p:nvSpPr>
        <p:spPr>
          <a:xfrm>
            <a:off x="793790"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3C3939"/>
                </a:solidFill>
                <a:latin typeface="Roboto" pitchFamily="34" charset="0"/>
                <a:ea typeface="Roboto" pitchFamily="34" charset="-122"/>
                <a:cs typeface="Roboto" pitchFamily="34" charset="-120"/>
              </a:rPr>
              <a:t>Variations in atmospheric conditions, sensor noise, and shadowing can affect the accuracy of change detection.</a:t>
            </a:r>
            <a:endParaRPr lang="en-US" sz="1750" dirty="0"/>
          </a:p>
        </p:txBody>
      </p:sp>
      <p:sp>
        <p:nvSpPr>
          <p:cNvPr id="5" name="Text 3"/>
          <p:cNvSpPr/>
          <p:nvPr/>
        </p:nvSpPr>
        <p:spPr>
          <a:xfrm>
            <a:off x="5332928"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B1B27"/>
                </a:solidFill>
                <a:latin typeface="Raleway" pitchFamily="34" charset="0"/>
                <a:ea typeface="Raleway" pitchFamily="34" charset="-122"/>
                <a:cs typeface="Raleway" pitchFamily="34" charset="-120"/>
              </a:rPr>
              <a:t>Spectral Similarity</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3C3939"/>
                </a:solidFill>
                <a:latin typeface="Roboto" pitchFamily="34" charset="0"/>
                <a:ea typeface="Roboto" pitchFamily="34" charset="-122"/>
                <a:cs typeface="Roboto" pitchFamily="34" charset="-120"/>
              </a:rPr>
              <a:t>Certain land cover types, such as grasslands and croplands, can have similar spectral signatures, making it challenging to differentiate them.</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B1B27"/>
                </a:solidFill>
                <a:latin typeface="Raleway" pitchFamily="34" charset="0"/>
                <a:ea typeface="Raleway" pitchFamily="34" charset="-122"/>
                <a:cs typeface="Raleway" pitchFamily="34" charset="-120"/>
              </a:rPr>
              <a:t>Spatial Resolution</a:t>
            </a:r>
            <a:endParaRPr lang="en-US" sz="2200" dirty="0"/>
          </a:p>
        </p:txBody>
      </p:sp>
      <p:sp>
        <p:nvSpPr>
          <p:cNvPr id="8" name="Text 6"/>
          <p:cNvSpPr/>
          <p:nvPr/>
        </p:nvSpPr>
        <p:spPr>
          <a:xfrm>
            <a:off x="9872067"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3C3939"/>
                </a:solidFill>
                <a:latin typeface="Roboto" pitchFamily="34" charset="0"/>
                <a:ea typeface="Roboto" pitchFamily="34" charset="-122"/>
                <a:cs typeface="Roboto" pitchFamily="34" charset="-120"/>
              </a:rPr>
              <a:t>Low-resolution imagery might not capture fine-grained changes, leading to inaccurate results.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7471" y="762000"/>
            <a:ext cx="7709059" cy="1281113"/>
          </a:xfrm>
          <a:prstGeom prst="rect">
            <a:avLst/>
          </a:prstGeom>
          <a:noFill/>
          <a:ln/>
        </p:spPr>
        <p:txBody>
          <a:bodyPr wrap="square" lIns="0" tIns="0" rIns="0" bIns="0" rtlCol="0" anchor="t"/>
          <a:lstStyle/>
          <a:p>
            <a:pPr marL="0" indent="0">
              <a:lnSpc>
                <a:spcPts val="5000"/>
              </a:lnSpc>
              <a:buNone/>
            </a:pPr>
            <a:r>
              <a:rPr lang="en-US" sz="4000" dirty="0">
                <a:solidFill>
                  <a:srgbClr val="1B1B27"/>
                </a:solidFill>
                <a:latin typeface="Raleway" pitchFamily="34" charset="0"/>
                <a:ea typeface="Raleway" pitchFamily="34" charset="-122"/>
                <a:cs typeface="Raleway" pitchFamily="34" charset="-120"/>
              </a:rPr>
              <a:t>Overview of Deep Learning Techniques</a:t>
            </a:r>
            <a:endParaRPr lang="en-US" sz="4000" dirty="0"/>
          </a:p>
        </p:txBody>
      </p:sp>
      <p:pic>
        <p:nvPicPr>
          <p:cNvPr id="4" name="Image 1" descr="preencoded.png"/>
          <p:cNvPicPr>
            <a:picLocks noChangeAspect="1"/>
          </p:cNvPicPr>
          <p:nvPr/>
        </p:nvPicPr>
        <p:blipFill>
          <a:blip r:embed="rId4"/>
          <a:stretch>
            <a:fillRect/>
          </a:stretch>
        </p:blipFill>
        <p:spPr>
          <a:xfrm>
            <a:off x="717471" y="2350532"/>
            <a:ext cx="1024890" cy="1639967"/>
          </a:xfrm>
          <a:prstGeom prst="rect">
            <a:avLst/>
          </a:prstGeom>
        </p:spPr>
      </p:pic>
      <p:sp>
        <p:nvSpPr>
          <p:cNvPr id="5" name="Text 1"/>
          <p:cNvSpPr/>
          <p:nvPr/>
        </p:nvSpPr>
        <p:spPr>
          <a:xfrm>
            <a:off x="2049780" y="2555438"/>
            <a:ext cx="4572476" cy="320278"/>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Convolutional Neural Networks (CNNs)</a:t>
            </a:r>
            <a:endParaRPr lang="en-US" sz="2000" dirty="0"/>
          </a:p>
        </p:txBody>
      </p:sp>
      <p:sp>
        <p:nvSpPr>
          <p:cNvPr id="6" name="Text 2"/>
          <p:cNvSpPr/>
          <p:nvPr/>
        </p:nvSpPr>
        <p:spPr>
          <a:xfrm>
            <a:off x="2049780" y="2998708"/>
            <a:ext cx="6376749" cy="656034"/>
          </a:xfrm>
          <a:prstGeom prst="rect">
            <a:avLst/>
          </a:prstGeom>
          <a:noFill/>
          <a:ln/>
        </p:spPr>
        <p:txBody>
          <a:bodyPr wrap="squar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CNNs are particularly well-suited for image processing tasks, extracting features from images and learning complex patterns.</a:t>
            </a:r>
            <a:endParaRPr lang="en-US" sz="1600" dirty="0"/>
          </a:p>
        </p:txBody>
      </p:sp>
      <p:pic>
        <p:nvPicPr>
          <p:cNvPr id="7" name="Image 2" descr="preencoded.png"/>
          <p:cNvPicPr>
            <a:picLocks noChangeAspect="1"/>
          </p:cNvPicPr>
          <p:nvPr/>
        </p:nvPicPr>
        <p:blipFill>
          <a:blip r:embed="rId5"/>
          <a:stretch>
            <a:fillRect/>
          </a:stretch>
        </p:blipFill>
        <p:spPr>
          <a:xfrm>
            <a:off x="717471" y="3990499"/>
            <a:ext cx="1024890" cy="1639967"/>
          </a:xfrm>
          <a:prstGeom prst="rect">
            <a:avLst/>
          </a:prstGeom>
        </p:spPr>
      </p:pic>
      <p:sp>
        <p:nvSpPr>
          <p:cNvPr id="8" name="Text 3"/>
          <p:cNvSpPr/>
          <p:nvPr/>
        </p:nvSpPr>
        <p:spPr>
          <a:xfrm>
            <a:off x="2049780" y="4195405"/>
            <a:ext cx="4109442" cy="320278"/>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Recurrent Neural Networks (RNNs)</a:t>
            </a:r>
            <a:endParaRPr lang="en-US" sz="2000" dirty="0"/>
          </a:p>
        </p:txBody>
      </p:sp>
      <p:sp>
        <p:nvSpPr>
          <p:cNvPr id="9" name="Text 4"/>
          <p:cNvSpPr/>
          <p:nvPr/>
        </p:nvSpPr>
        <p:spPr>
          <a:xfrm>
            <a:off x="2049780" y="4638675"/>
            <a:ext cx="6376749" cy="656034"/>
          </a:xfrm>
          <a:prstGeom prst="rect">
            <a:avLst/>
          </a:prstGeom>
          <a:noFill/>
          <a:ln/>
        </p:spPr>
        <p:txBody>
          <a:bodyPr wrap="squar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RNNs are capable of processing sequential data, like time series, and capturing temporal dependencies in land cover changes.</a:t>
            </a:r>
            <a:endParaRPr lang="en-US" sz="1600" dirty="0"/>
          </a:p>
        </p:txBody>
      </p:sp>
      <p:pic>
        <p:nvPicPr>
          <p:cNvPr id="10" name="Image 3" descr="preencoded.png"/>
          <p:cNvPicPr>
            <a:picLocks noChangeAspect="1"/>
          </p:cNvPicPr>
          <p:nvPr/>
        </p:nvPicPr>
        <p:blipFill>
          <a:blip r:embed="rId6"/>
          <a:stretch>
            <a:fillRect/>
          </a:stretch>
        </p:blipFill>
        <p:spPr>
          <a:xfrm>
            <a:off x="717471" y="5630466"/>
            <a:ext cx="1024890" cy="1837134"/>
          </a:xfrm>
          <a:prstGeom prst="rect">
            <a:avLst/>
          </a:prstGeom>
        </p:spPr>
      </p:pic>
      <p:sp>
        <p:nvSpPr>
          <p:cNvPr id="11" name="Text 5"/>
          <p:cNvSpPr/>
          <p:nvPr/>
        </p:nvSpPr>
        <p:spPr>
          <a:xfrm>
            <a:off x="2049780" y="5835372"/>
            <a:ext cx="2562463" cy="320278"/>
          </a:xfrm>
          <a:prstGeom prst="rect">
            <a:avLst/>
          </a:prstGeom>
          <a:noFill/>
          <a:ln/>
        </p:spPr>
        <p:txBody>
          <a:bodyPr wrap="none" lIns="0" tIns="0" rIns="0" bIns="0" rtlCol="0" anchor="t"/>
          <a:lstStyle/>
          <a:p>
            <a:pPr marL="0" indent="0" algn="l">
              <a:lnSpc>
                <a:spcPts val="2500"/>
              </a:lnSpc>
              <a:buNone/>
            </a:pPr>
            <a:r>
              <a:rPr lang="en-US" sz="2000" dirty="0">
                <a:solidFill>
                  <a:srgbClr val="3C3939"/>
                </a:solidFill>
                <a:latin typeface="Raleway" pitchFamily="34" charset="0"/>
                <a:ea typeface="Raleway" pitchFamily="34" charset="-122"/>
                <a:cs typeface="Raleway" pitchFamily="34" charset="-120"/>
              </a:rPr>
              <a:t>Autoencoders</a:t>
            </a:r>
            <a:endParaRPr lang="en-US" sz="2000" dirty="0"/>
          </a:p>
        </p:txBody>
      </p:sp>
      <p:sp>
        <p:nvSpPr>
          <p:cNvPr id="12" name="Text 6"/>
          <p:cNvSpPr/>
          <p:nvPr/>
        </p:nvSpPr>
        <p:spPr>
          <a:xfrm>
            <a:off x="2049780" y="6278642"/>
            <a:ext cx="6376749" cy="984052"/>
          </a:xfrm>
          <a:prstGeom prst="rect">
            <a:avLst/>
          </a:prstGeom>
          <a:noFill/>
          <a:ln/>
        </p:spPr>
        <p:txBody>
          <a:bodyPr wrap="square" lIns="0" tIns="0" rIns="0" bIns="0" rtlCol="0" anchor="t"/>
          <a:lstStyle/>
          <a:p>
            <a:pPr marL="0" indent="0" algn="l">
              <a:lnSpc>
                <a:spcPts val="2550"/>
              </a:lnSpc>
              <a:buNone/>
            </a:pPr>
            <a:r>
              <a:rPr lang="en-US" sz="1600" dirty="0">
                <a:solidFill>
                  <a:srgbClr val="3C3939"/>
                </a:solidFill>
                <a:latin typeface="Roboto" pitchFamily="34" charset="0"/>
                <a:ea typeface="Roboto" pitchFamily="34" charset="-122"/>
                <a:cs typeface="Roboto" pitchFamily="34" charset="-120"/>
              </a:rPr>
              <a:t>Autoencoders are unsupervised learning techniques that learn a compressed representation of input data, useful for anomaly detection in land cover changes.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07350"/>
            <a:ext cx="7328773" cy="708779"/>
          </a:xfrm>
          <a:prstGeom prst="rect">
            <a:avLst/>
          </a:prstGeom>
          <a:noFill/>
          <a:ln/>
        </p:spPr>
        <p:txBody>
          <a:bodyPr wrap="none" lIns="0" tIns="0" rIns="0" bIns="0" rtlCol="0" anchor="t"/>
          <a:lstStyle/>
          <a:p>
            <a:pPr marL="0" indent="0">
              <a:lnSpc>
                <a:spcPts val="5550"/>
              </a:lnSpc>
              <a:buNone/>
            </a:pPr>
            <a:r>
              <a:rPr lang="en-US" sz="4450" dirty="0">
                <a:solidFill>
                  <a:srgbClr val="1B1B27"/>
                </a:solidFill>
                <a:latin typeface="Raleway" pitchFamily="34" charset="0"/>
                <a:ea typeface="Raleway" pitchFamily="34" charset="-122"/>
                <a:cs typeface="Raleway" pitchFamily="34" charset="-120"/>
              </a:rPr>
              <a:t>Introducing the UNet Model</a:t>
            </a:r>
            <a:endParaRPr lang="en-US" sz="4450" dirty="0"/>
          </a:p>
        </p:txBody>
      </p:sp>
      <p:sp>
        <p:nvSpPr>
          <p:cNvPr id="4" name="Shape 1"/>
          <p:cNvSpPr/>
          <p:nvPr/>
        </p:nvSpPr>
        <p:spPr>
          <a:xfrm>
            <a:off x="6280190" y="1756291"/>
            <a:ext cx="3664863" cy="3853934"/>
          </a:xfrm>
          <a:prstGeom prst="roundRect">
            <a:avLst>
              <a:gd name="adj" fmla="val 2599"/>
            </a:avLst>
          </a:prstGeom>
          <a:solidFill>
            <a:srgbClr val="E1E1EA"/>
          </a:solidFill>
          <a:ln w="7620">
            <a:solidFill>
              <a:srgbClr val="C7C7D0"/>
            </a:solidFill>
            <a:prstDash val="solid"/>
          </a:ln>
        </p:spPr>
        <p:txBody>
          <a:bodyPr/>
          <a:lstStyle/>
          <a:p>
            <a:endParaRPr lang="en-US"/>
          </a:p>
        </p:txBody>
      </p:sp>
      <p:sp>
        <p:nvSpPr>
          <p:cNvPr id="5" name="Text 2"/>
          <p:cNvSpPr/>
          <p:nvPr/>
        </p:nvSpPr>
        <p:spPr>
          <a:xfrm>
            <a:off x="6514624" y="1990725"/>
            <a:ext cx="3195995" cy="708660"/>
          </a:xfrm>
          <a:prstGeom prst="rect">
            <a:avLst/>
          </a:prstGeom>
          <a:noFill/>
          <a:ln/>
        </p:spPr>
        <p:txBody>
          <a:bodyPr wrap="square" lIns="0" tIns="0" rIns="0" bIns="0" rtlCol="0" anchor="t"/>
          <a:lstStyle/>
          <a:p>
            <a:pPr marL="0" indent="0">
              <a:lnSpc>
                <a:spcPts val="2750"/>
              </a:lnSpc>
              <a:buNone/>
            </a:pPr>
            <a:r>
              <a:rPr lang="en-US" sz="2200" dirty="0">
                <a:solidFill>
                  <a:srgbClr val="3C3939"/>
                </a:solidFill>
                <a:latin typeface="Raleway" pitchFamily="34" charset="0"/>
                <a:ea typeface="Raleway" pitchFamily="34" charset="-122"/>
                <a:cs typeface="Raleway" pitchFamily="34" charset="-120"/>
              </a:rPr>
              <a:t>Encoder-Decoder Structure</a:t>
            </a:r>
            <a:endParaRPr lang="en-US" sz="2200" dirty="0"/>
          </a:p>
        </p:txBody>
      </p:sp>
      <p:sp>
        <p:nvSpPr>
          <p:cNvPr id="6" name="Text 3"/>
          <p:cNvSpPr/>
          <p:nvPr/>
        </p:nvSpPr>
        <p:spPr>
          <a:xfrm>
            <a:off x="6514624" y="2835473"/>
            <a:ext cx="3195995" cy="2540318"/>
          </a:xfrm>
          <a:prstGeom prst="rect">
            <a:avLst/>
          </a:prstGeom>
          <a:noFill/>
          <a:ln/>
        </p:spPr>
        <p:txBody>
          <a:bodyPr wrap="square" lIns="0" tIns="0" rIns="0" bIns="0" rtlCol="0" anchor="t"/>
          <a:lstStyle/>
          <a:p>
            <a:pPr marL="0" indent="0">
              <a:lnSpc>
                <a:spcPts val="2850"/>
              </a:lnSpc>
              <a:buNone/>
            </a:pPr>
            <a:r>
              <a:rPr lang="en-US" sz="1750" dirty="0">
                <a:solidFill>
                  <a:srgbClr val="3C3939"/>
                </a:solidFill>
                <a:latin typeface="Roboto" pitchFamily="34" charset="0"/>
                <a:ea typeface="Roboto" pitchFamily="34" charset="-122"/>
                <a:cs typeface="Roboto" pitchFamily="34" charset="-120"/>
              </a:rPr>
              <a:t>The UNet architecture consists of an encoder that downsamples the input image to extract features and a decoder that upsamples the features to generate a segmentation map.</a:t>
            </a:r>
            <a:endParaRPr lang="en-US" sz="1750" dirty="0"/>
          </a:p>
        </p:txBody>
      </p:sp>
      <p:sp>
        <p:nvSpPr>
          <p:cNvPr id="7" name="Shape 4"/>
          <p:cNvSpPr/>
          <p:nvPr/>
        </p:nvSpPr>
        <p:spPr>
          <a:xfrm>
            <a:off x="10171867" y="1756291"/>
            <a:ext cx="3664863" cy="3853934"/>
          </a:xfrm>
          <a:prstGeom prst="roundRect">
            <a:avLst>
              <a:gd name="adj" fmla="val 2599"/>
            </a:avLst>
          </a:prstGeom>
          <a:solidFill>
            <a:srgbClr val="E1E1EA"/>
          </a:solidFill>
          <a:ln w="7620">
            <a:solidFill>
              <a:srgbClr val="C7C7D0"/>
            </a:solidFill>
            <a:prstDash val="solid"/>
          </a:ln>
        </p:spPr>
        <p:txBody>
          <a:bodyPr/>
          <a:lstStyle/>
          <a:p>
            <a:endParaRPr lang="en-US"/>
          </a:p>
        </p:txBody>
      </p:sp>
      <p:sp>
        <p:nvSpPr>
          <p:cNvPr id="8" name="Text 5"/>
          <p:cNvSpPr/>
          <p:nvPr/>
        </p:nvSpPr>
        <p:spPr>
          <a:xfrm>
            <a:off x="10406301" y="199072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C3939"/>
                </a:solidFill>
                <a:latin typeface="Raleway" pitchFamily="34" charset="0"/>
                <a:ea typeface="Raleway" pitchFamily="34" charset="-122"/>
                <a:cs typeface="Raleway" pitchFamily="34" charset="-120"/>
              </a:rPr>
              <a:t>Skip Connections</a:t>
            </a:r>
            <a:endParaRPr lang="en-US" sz="2200" dirty="0"/>
          </a:p>
        </p:txBody>
      </p:sp>
      <p:sp>
        <p:nvSpPr>
          <p:cNvPr id="9" name="Text 6"/>
          <p:cNvSpPr/>
          <p:nvPr/>
        </p:nvSpPr>
        <p:spPr>
          <a:xfrm>
            <a:off x="10406301" y="2481143"/>
            <a:ext cx="3195995" cy="2177415"/>
          </a:xfrm>
          <a:prstGeom prst="rect">
            <a:avLst/>
          </a:prstGeom>
          <a:noFill/>
          <a:ln/>
        </p:spPr>
        <p:txBody>
          <a:bodyPr wrap="square" lIns="0" tIns="0" rIns="0" bIns="0" rtlCol="0" anchor="t"/>
          <a:lstStyle/>
          <a:p>
            <a:pPr marL="0" indent="0">
              <a:lnSpc>
                <a:spcPts val="2850"/>
              </a:lnSpc>
              <a:buNone/>
            </a:pPr>
            <a:r>
              <a:rPr lang="en-US" sz="1750" dirty="0">
                <a:solidFill>
                  <a:srgbClr val="3C3939"/>
                </a:solidFill>
                <a:latin typeface="Roboto" pitchFamily="34" charset="0"/>
                <a:ea typeface="Roboto" pitchFamily="34" charset="-122"/>
                <a:cs typeface="Roboto" pitchFamily="34" charset="-120"/>
              </a:rPr>
              <a:t>Skip connections allow the network to propagate information from earlier layers to later layers, improving the accuracy and detail of the segmentation results.</a:t>
            </a:r>
            <a:endParaRPr lang="en-US" sz="1750" dirty="0"/>
          </a:p>
        </p:txBody>
      </p:sp>
      <p:sp>
        <p:nvSpPr>
          <p:cNvPr id="10" name="Shape 7"/>
          <p:cNvSpPr/>
          <p:nvPr/>
        </p:nvSpPr>
        <p:spPr>
          <a:xfrm>
            <a:off x="6280190" y="5837039"/>
            <a:ext cx="7556421" cy="1685092"/>
          </a:xfrm>
          <a:prstGeom prst="roundRect">
            <a:avLst>
              <a:gd name="adj" fmla="val 5654"/>
            </a:avLst>
          </a:prstGeom>
          <a:solidFill>
            <a:srgbClr val="E1E1EA"/>
          </a:solidFill>
          <a:ln w="7620">
            <a:solidFill>
              <a:srgbClr val="C7C7D0"/>
            </a:solidFill>
            <a:prstDash val="solid"/>
          </a:ln>
        </p:spPr>
      </p:sp>
      <p:sp>
        <p:nvSpPr>
          <p:cNvPr id="11" name="Text 8"/>
          <p:cNvSpPr/>
          <p:nvPr/>
        </p:nvSpPr>
        <p:spPr>
          <a:xfrm>
            <a:off x="6514624" y="6071473"/>
            <a:ext cx="3352562" cy="354330"/>
          </a:xfrm>
          <a:prstGeom prst="rect">
            <a:avLst/>
          </a:prstGeom>
          <a:noFill/>
          <a:ln/>
        </p:spPr>
        <p:txBody>
          <a:bodyPr wrap="none" lIns="0" tIns="0" rIns="0" bIns="0" rtlCol="0" anchor="t"/>
          <a:lstStyle/>
          <a:p>
            <a:pPr marL="0" indent="0">
              <a:lnSpc>
                <a:spcPts val="2750"/>
              </a:lnSpc>
              <a:buNone/>
            </a:pPr>
            <a:r>
              <a:rPr lang="en-US" sz="2200" dirty="0">
                <a:solidFill>
                  <a:srgbClr val="3C3939"/>
                </a:solidFill>
                <a:latin typeface="Raleway" pitchFamily="34" charset="0"/>
                <a:ea typeface="Raleway" pitchFamily="34" charset="-122"/>
                <a:cs typeface="Raleway" pitchFamily="34" charset="-120"/>
              </a:rPr>
              <a:t>Pixel-Level Segmentation</a:t>
            </a:r>
            <a:endParaRPr lang="en-US" sz="2200" dirty="0"/>
          </a:p>
        </p:txBody>
      </p:sp>
      <p:sp>
        <p:nvSpPr>
          <p:cNvPr id="12" name="Text 9"/>
          <p:cNvSpPr/>
          <p:nvPr/>
        </p:nvSpPr>
        <p:spPr>
          <a:xfrm>
            <a:off x="6514624" y="6561892"/>
            <a:ext cx="7087553" cy="725805"/>
          </a:xfrm>
          <a:prstGeom prst="rect">
            <a:avLst/>
          </a:prstGeom>
          <a:noFill/>
          <a:ln/>
        </p:spPr>
        <p:txBody>
          <a:bodyPr wrap="square" lIns="0" tIns="0" rIns="0" bIns="0" rtlCol="0" anchor="t"/>
          <a:lstStyle/>
          <a:p>
            <a:pPr marL="0" indent="0">
              <a:lnSpc>
                <a:spcPts val="2850"/>
              </a:lnSpc>
              <a:buNone/>
            </a:pPr>
            <a:r>
              <a:rPr lang="en-US" sz="1750" dirty="0">
                <a:solidFill>
                  <a:srgbClr val="3C3939"/>
                </a:solidFill>
                <a:latin typeface="Roboto" pitchFamily="34" charset="0"/>
                <a:ea typeface="Roboto" pitchFamily="34" charset="-122"/>
                <a:cs typeface="Roboto" pitchFamily="34" charset="-120"/>
              </a:rPr>
              <a:t>The UNet model is designed for pixel-level segmentation, where each pixel in the image is classified into a specific land cover category.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78681"/>
          </a:xfrm>
          <a:prstGeom prst="rect">
            <a:avLst/>
          </a:prstGeom>
        </p:spPr>
      </p:pic>
      <p:sp>
        <p:nvSpPr>
          <p:cNvPr id="3" name="Text 0"/>
          <p:cNvSpPr/>
          <p:nvPr/>
        </p:nvSpPr>
        <p:spPr>
          <a:xfrm>
            <a:off x="777954" y="3389947"/>
            <a:ext cx="6270784" cy="694730"/>
          </a:xfrm>
          <a:prstGeom prst="rect">
            <a:avLst/>
          </a:prstGeom>
          <a:noFill/>
          <a:ln/>
        </p:spPr>
        <p:txBody>
          <a:bodyPr wrap="none" lIns="0" tIns="0" rIns="0" bIns="0" rtlCol="0" anchor="t"/>
          <a:lstStyle/>
          <a:p>
            <a:pPr marL="0" indent="0">
              <a:lnSpc>
                <a:spcPts val="5450"/>
              </a:lnSpc>
              <a:buNone/>
            </a:pPr>
            <a:r>
              <a:rPr lang="en-US" sz="4350" dirty="0">
                <a:solidFill>
                  <a:srgbClr val="1B1B27"/>
                </a:solidFill>
                <a:latin typeface="Raleway" pitchFamily="34" charset="0"/>
                <a:ea typeface="Raleway" pitchFamily="34" charset="-122"/>
                <a:cs typeface="Raleway" pitchFamily="34" charset="-120"/>
              </a:rPr>
              <a:t>Training the UNet Model</a:t>
            </a:r>
            <a:endParaRPr lang="en-US" sz="4350" dirty="0"/>
          </a:p>
        </p:txBody>
      </p:sp>
      <p:sp>
        <p:nvSpPr>
          <p:cNvPr id="4" name="Shape 1"/>
          <p:cNvSpPr/>
          <p:nvPr/>
        </p:nvSpPr>
        <p:spPr>
          <a:xfrm>
            <a:off x="777954" y="4418052"/>
            <a:ext cx="13074491" cy="3203138"/>
          </a:xfrm>
          <a:prstGeom prst="roundRect">
            <a:avLst>
              <a:gd name="adj" fmla="val 2915"/>
            </a:avLst>
          </a:prstGeom>
          <a:noFill/>
          <a:ln w="7620">
            <a:solidFill>
              <a:srgbClr val="000000">
                <a:alpha val="8000"/>
              </a:srgbClr>
            </a:solidFill>
            <a:prstDash val="solid"/>
          </a:ln>
        </p:spPr>
      </p:sp>
      <p:sp>
        <p:nvSpPr>
          <p:cNvPr id="5" name="Shape 2"/>
          <p:cNvSpPr/>
          <p:nvPr/>
        </p:nvSpPr>
        <p:spPr>
          <a:xfrm>
            <a:off x="785574" y="4425672"/>
            <a:ext cx="13059251" cy="637580"/>
          </a:xfrm>
          <a:prstGeom prst="rect">
            <a:avLst/>
          </a:prstGeom>
          <a:solidFill>
            <a:srgbClr val="FFFFFF">
              <a:alpha val="4000"/>
            </a:srgbClr>
          </a:solidFill>
          <a:ln/>
        </p:spPr>
      </p:sp>
      <p:sp>
        <p:nvSpPr>
          <p:cNvPr id="6" name="Text 3"/>
          <p:cNvSpPr/>
          <p:nvPr/>
        </p:nvSpPr>
        <p:spPr>
          <a:xfrm>
            <a:off x="1007864" y="4566642"/>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Step 1</a:t>
            </a:r>
            <a:endParaRPr lang="en-US" sz="1750" dirty="0"/>
          </a:p>
        </p:txBody>
      </p:sp>
      <p:sp>
        <p:nvSpPr>
          <p:cNvPr id="7" name="Text 4"/>
          <p:cNvSpPr/>
          <p:nvPr/>
        </p:nvSpPr>
        <p:spPr>
          <a:xfrm>
            <a:off x="7541300" y="4566642"/>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Data Preprocessing</a:t>
            </a:r>
            <a:endParaRPr lang="en-US" sz="1750" dirty="0"/>
          </a:p>
        </p:txBody>
      </p:sp>
      <p:sp>
        <p:nvSpPr>
          <p:cNvPr id="8" name="Shape 5"/>
          <p:cNvSpPr/>
          <p:nvPr/>
        </p:nvSpPr>
        <p:spPr>
          <a:xfrm>
            <a:off x="785574" y="5063252"/>
            <a:ext cx="13059251" cy="637580"/>
          </a:xfrm>
          <a:prstGeom prst="rect">
            <a:avLst/>
          </a:prstGeom>
          <a:solidFill>
            <a:srgbClr val="000000">
              <a:alpha val="4000"/>
            </a:srgbClr>
          </a:solidFill>
          <a:ln/>
        </p:spPr>
      </p:sp>
      <p:sp>
        <p:nvSpPr>
          <p:cNvPr id="9" name="Text 6"/>
          <p:cNvSpPr/>
          <p:nvPr/>
        </p:nvSpPr>
        <p:spPr>
          <a:xfrm>
            <a:off x="1007864" y="5204222"/>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Step 2</a:t>
            </a:r>
            <a:endParaRPr lang="en-US" sz="1750" dirty="0"/>
          </a:p>
        </p:txBody>
      </p:sp>
      <p:sp>
        <p:nvSpPr>
          <p:cNvPr id="10" name="Text 7"/>
          <p:cNvSpPr/>
          <p:nvPr/>
        </p:nvSpPr>
        <p:spPr>
          <a:xfrm>
            <a:off x="7541300" y="5204222"/>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Data Augmentation</a:t>
            </a:r>
            <a:endParaRPr lang="en-US" sz="1750" dirty="0"/>
          </a:p>
        </p:txBody>
      </p:sp>
      <p:sp>
        <p:nvSpPr>
          <p:cNvPr id="11" name="Shape 8"/>
          <p:cNvSpPr/>
          <p:nvPr/>
        </p:nvSpPr>
        <p:spPr>
          <a:xfrm>
            <a:off x="785574" y="5700832"/>
            <a:ext cx="13059251" cy="637580"/>
          </a:xfrm>
          <a:prstGeom prst="rect">
            <a:avLst/>
          </a:prstGeom>
          <a:solidFill>
            <a:srgbClr val="FFFFFF">
              <a:alpha val="4000"/>
            </a:srgbClr>
          </a:solidFill>
          <a:ln/>
        </p:spPr>
      </p:sp>
      <p:sp>
        <p:nvSpPr>
          <p:cNvPr id="12" name="Text 9"/>
          <p:cNvSpPr/>
          <p:nvPr/>
        </p:nvSpPr>
        <p:spPr>
          <a:xfrm>
            <a:off x="1007864" y="5841802"/>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Step 3</a:t>
            </a:r>
            <a:endParaRPr lang="en-US" sz="1750" dirty="0"/>
          </a:p>
        </p:txBody>
      </p:sp>
      <p:sp>
        <p:nvSpPr>
          <p:cNvPr id="13" name="Text 10"/>
          <p:cNvSpPr/>
          <p:nvPr/>
        </p:nvSpPr>
        <p:spPr>
          <a:xfrm>
            <a:off x="7541300" y="5841802"/>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Model Initialization</a:t>
            </a:r>
            <a:endParaRPr lang="en-US" sz="1750" dirty="0"/>
          </a:p>
        </p:txBody>
      </p:sp>
      <p:sp>
        <p:nvSpPr>
          <p:cNvPr id="14" name="Shape 11"/>
          <p:cNvSpPr/>
          <p:nvPr/>
        </p:nvSpPr>
        <p:spPr>
          <a:xfrm>
            <a:off x="785574" y="6338411"/>
            <a:ext cx="13059251" cy="637580"/>
          </a:xfrm>
          <a:prstGeom prst="rect">
            <a:avLst/>
          </a:prstGeom>
          <a:solidFill>
            <a:srgbClr val="000000">
              <a:alpha val="4000"/>
            </a:srgbClr>
          </a:solidFill>
          <a:ln/>
        </p:spPr>
      </p:sp>
      <p:sp>
        <p:nvSpPr>
          <p:cNvPr id="15" name="Text 12"/>
          <p:cNvSpPr/>
          <p:nvPr/>
        </p:nvSpPr>
        <p:spPr>
          <a:xfrm>
            <a:off x="1007864" y="6479381"/>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Step 4</a:t>
            </a:r>
            <a:endParaRPr lang="en-US" sz="1750" dirty="0"/>
          </a:p>
        </p:txBody>
      </p:sp>
      <p:sp>
        <p:nvSpPr>
          <p:cNvPr id="16" name="Text 13"/>
          <p:cNvSpPr/>
          <p:nvPr/>
        </p:nvSpPr>
        <p:spPr>
          <a:xfrm>
            <a:off x="7541300" y="6479381"/>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Training with Backpropagation</a:t>
            </a:r>
            <a:endParaRPr lang="en-US" sz="1750" dirty="0"/>
          </a:p>
        </p:txBody>
      </p:sp>
      <p:sp>
        <p:nvSpPr>
          <p:cNvPr id="17" name="Shape 14"/>
          <p:cNvSpPr/>
          <p:nvPr/>
        </p:nvSpPr>
        <p:spPr>
          <a:xfrm>
            <a:off x="785574" y="6975991"/>
            <a:ext cx="13059251" cy="637580"/>
          </a:xfrm>
          <a:prstGeom prst="rect">
            <a:avLst/>
          </a:prstGeom>
          <a:solidFill>
            <a:srgbClr val="FFFFFF">
              <a:alpha val="4000"/>
            </a:srgbClr>
          </a:solidFill>
          <a:ln/>
        </p:spPr>
      </p:sp>
      <p:sp>
        <p:nvSpPr>
          <p:cNvPr id="18" name="Text 15"/>
          <p:cNvSpPr/>
          <p:nvPr/>
        </p:nvSpPr>
        <p:spPr>
          <a:xfrm>
            <a:off x="1007864" y="7116961"/>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Step 5</a:t>
            </a:r>
            <a:endParaRPr lang="en-US" sz="1750" dirty="0"/>
          </a:p>
        </p:txBody>
      </p:sp>
      <p:sp>
        <p:nvSpPr>
          <p:cNvPr id="19" name="Text 16"/>
          <p:cNvSpPr/>
          <p:nvPr/>
        </p:nvSpPr>
        <p:spPr>
          <a:xfrm>
            <a:off x="7541300" y="7116961"/>
            <a:ext cx="6081236" cy="355640"/>
          </a:xfrm>
          <a:prstGeom prst="rect">
            <a:avLst/>
          </a:prstGeom>
          <a:noFill/>
          <a:ln/>
        </p:spPr>
        <p:txBody>
          <a:bodyPr wrap="none" lIns="0" tIns="0" rIns="0" bIns="0" rtlCol="0" anchor="t"/>
          <a:lstStyle/>
          <a:p>
            <a:pPr marL="0" indent="0">
              <a:lnSpc>
                <a:spcPts val="2800"/>
              </a:lnSpc>
              <a:buNone/>
            </a:pPr>
            <a:r>
              <a:rPr lang="en-US" sz="1750" dirty="0">
                <a:solidFill>
                  <a:srgbClr val="3C3939"/>
                </a:solidFill>
                <a:latin typeface="Roboto" pitchFamily="34" charset="0"/>
                <a:ea typeface="Roboto" pitchFamily="34" charset="-122"/>
                <a:cs typeface="Roboto" pitchFamily="34" charset="-120"/>
              </a:rPr>
              <a:t>Model Evaluation and Validation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561</Words>
  <Application>Microsoft Office PowerPoint</Application>
  <PresentationFormat>Custom</PresentationFormat>
  <Paragraphs>88</Paragraphs>
  <Slides>11</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Arial</vt:lpstr>
      <vt:lpstr>Raleway</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Saurav Singh</cp:lastModifiedBy>
  <cp:revision>2</cp:revision>
  <dcterms:created xsi:type="dcterms:W3CDTF">2024-11-20T10:42:49Z</dcterms:created>
  <dcterms:modified xsi:type="dcterms:W3CDTF">2024-11-20T11:14:52Z</dcterms:modified>
</cp:coreProperties>
</file>